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webextensions/webextension1.xml" ContentType="application/vnd.ms-office.webextension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webextensions/webextension2.xml" ContentType="application/vnd.ms-office.webextension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5" r:id="rId9"/>
    <p:sldId id="277" r:id="rId10"/>
    <p:sldId id="266" r:id="rId11"/>
    <p:sldId id="264" r:id="rId12"/>
    <p:sldId id="276" r:id="rId13"/>
    <p:sldId id="269" r:id="rId14"/>
    <p:sldId id="275" r:id="rId15"/>
    <p:sldId id="270" r:id="rId16"/>
    <p:sldId id="274" r:id="rId17"/>
    <p:sldId id="271" r:id="rId18"/>
    <p:sldId id="273" r:id="rId19"/>
    <p:sldId id="281" r:id="rId20"/>
    <p:sldId id="283" r:id="rId21"/>
    <p:sldId id="282" r:id="rId22"/>
    <p:sldId id="291" r:id="rId23"/>
    <p:sldId id="278" r:id="rId24"/>
    <p:sldId id="279" r:id="rId25"/>
    <p:sldId id="267" r:id="rId26"/>
    <p:sldId id="272" r:id="rId27"/>
    <p:sldId id="287" r:id="rId28"/>
    <p:sldId id="294" r:id="rId29"/>
    <p:sldId id="297" r:id="rId30"/>
    <p:sldId id="299" r:id="rId31"/>
    <p:sldId id="300" r:id="rId32"/>
    <p:sldId id="301" r:id="rId33"/>
    <p:sldId id="302" r:id="rId34"/>
    <p:sldId id="284" r:id="rId35"/>
    <p:sldId id="286" r:id="rId36"/>
    <p:sldId id="285" r:id="rId37"/>
    <p:sldId id="290" r:id="rId38"/>
    <p:sldId id="288" r:id="rId39"/>
    <p:sldId id="289" r:id="rId40"/>
    <p:sldId id="292" r:id="rId4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A4F8"/>
    <a:srgbClr val="EFF0EB"/>
    <a:srgbClr val="EF72C4"/>
    <a:srgbClr val="EA8392"/>
    <a:srgbClr val="E37987"/>
    <a:srgbClr val="E37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6"/>
    <p:restoredTop sz="85392"/>
  </p:normalViewPr>
  <p:slideViewPr>
    <p:cSldViewPr snapToGrid="0">
      <p:cViewPr>
        <p:scale>
          <a:sx n="135" d="100"/>
          <a:sy n="135" d="100"/>
        </p:scale>
        <p:origin x="3392" y="1176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8" d="100"/>
          <a:sy n="168" d="100"/>
        </p:scale>
        <p:origin x="5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A01D2-8A06-594E-A87C-C113DE478FB2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EBE0B-A852-7545-942B-4A0BB08FE33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20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2400" b="0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O ecossistema móvel: infraestruturas de comunicações, </a:t>
            </a:r>
            <a:r>
              <a:rPr lang="pt-PT" sz="2400" b="0" i="0" u="none" strike="noStrike" dirty="0" err="1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IoT</a:t>
            </a:r>
            <a:r>
              <a:rPr lang="pt-PT" sz="2400" b="0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, redes veiculares, sensores, “smartphones”, “</a:t>
            </a:r>
            <a:r>
              <a:rPr lang="pt-PT" sz="2400" b="0" i="0" u="none" strike="noStrike" dirty="0" err="1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wearables</a:t>
            </a:r>
            <a:r>
              <a:rPr lang="pt-PT" sz="2400" b="0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”, edifícios inteligentes e cidades inteligentes. </a:t>
            </a:r>
            <a:endParaRPr lang="pt-PT" sz="16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911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Funcionais - O que pretendemos construir?</a:t>
            </a:r>
          </a:p>
          <a:p>
            <a:r>
              <a:rPr lang="pt-PT" dirty="0"/>
              <a:t>Não Funcionais - Como podemos construir?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0398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663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5275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1709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529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5443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6905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Para se construir aplicações nativas para dispositivos móveis Android e iOS, é necessário codificá-las utilizando as linguagens </a:t>
            </a:r>
            <a:r>
              <a:rPr lang="pt-PT" b="1" i="0" u="none" strike="noStrike" dirty="0">
                <a:solidFill>
                  <a:srgbClr val="676767"/>
                </a:solidFill>
                <a:effectLst/>
                <a:latin typeface="+mn-lt"/>
              </a:rPr>
              <a:t>Java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ou </a:t>
            </a:r>
            <a:r>
              <a:rPr lang="pt-PT" b="1" i="0" u="none" strike="noStrike" dirty="0" err="1">
                <a:solidFill>
                  <a:srgbClr val="676767"/>
                </a:solidFill>
                <a:effectLst/>
                <a:latin typeface="+mn-lt"/>
              </a:rPr>
              <a:t>Kotlin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no caso de </a:t>
            </a:r>
            <a:r>
              <a:rPr lang="pt-PT" b="0" i="1" u="none" strike="noStrike" dirty="0">
                <a:solidFill>
                  <a:srgbClr val="676767"/>
                </a:solidFill>
                <a:effectLst/>
                <a:latin typeface="+mn-lt"/>
              </a:rPr>
              <a:t>smartphones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Android, e </a:t>
            </a:r>
            <a:r>
              <a:rPr lang="pt-PT" b="1" i="0" u="none" strike="noStrike" dirty="0" err="1">
                <a:solidFill>
                  <a:srgbClr val="676767"/>
                </a:solidFill>
                <a:effectLst/>
                <a:latin typeface="+mn-lt"/>
              </a:rPr>
              <a:t>Swift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ou </a:t>
            </a:r>
            <a:r>
              <a:rPr lang="pt-PT" b="1" i="0" u="none" strike="noStrike" dirty="0" err="1">
                <a:solidFill>
                  <a:srgbClr val="676767"/>
                </a:solidFill>
                <a:effectLst/>
                <a:latin typeface="+mn-lt"/>
              </a:rPr>
              <a:t>Objective</a:t>
            </a:r>
            <a:r>
              <a:rPr lang="pt-PT" b="1" i="0" u="none" strike="noStrike" dirty="0">
                <a:solidFill>
                  <a:srgbClr val="676767"/>
                </a:solidFill>
                <a:effectLst/>
                <a:latin typeface="+mn-lt"/>
              </a:rPr>
              <a:t>-C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no caso de </a:t>
            </a:r>
            <a:r>
              <a:rPr lang="pt-PT" b="0" i="1" u="none" strike="noStrike" dirty="0">
                <a:solidFill>
                  <a:srgbClr val="676767"/>
                </a:solidFill>
                <a:effectLst/>
                <a:latin typeface="+mn-lt"/>
              </a:rPr>
              <a:t>smartphones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da marca Apple. </a:t>
            </a:r>
            <a:endParaRPr lang="pt-PT" dirty="0">
              <a:latin typeface="+mn-lt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4931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Framworks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hibridas - câmara, GPS, Wi-Fi não suportadas diretamente pela </a:t>
            </a:r>
            <a:r>
              <a:rPr lang="pt-PT" b="0" i="1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framework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, sendo necessário recorrer a plugins de ferramentas como </a:t>
            </a:r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Cordova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ou </a:t>
            </a:r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Capacitor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 	</a:t>
            </a:r>
            <a:b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</a:br>
            <a:b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</a:b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Flutter – Compila todo o código para linguagem nativa</a:t>
            </a:r>
          </a:p>
          <a:p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React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Native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– Existe uma ponte entre as </a:t>
            </a:r>
            <a:r>
              <a:rPr lang="pt-PT" b="0" i="1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threads</a:t>
            </a:r>
            <a:r>
              <a:rPr lang="pt-PT" b="0" i="1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Javascript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e as nativas aquando da sua execução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7063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performance dependerá da otimização que é realizada pelo processo de compilação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319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6156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Orçamento – Quanto dinheiro estamos dispostos a gastar?</a:t>
            </a:r>
            <a:endParaRPr lang="pt-PT" sz="5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Tempo – Em quanto tempo a aplicação tem de estar pronta?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Desempenho – Quais as ambições e objetivos?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Funcionalidade – Existe a necessidade de aceder a recursos do próprio smartphone (câmara, sensores, ...)?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UI &amp; UX – A interação e usabilidade são cruciais. Em aplicações nativas destaca-se o </a:t>
            </a:r>
            <a:r>
              <a:rPr lang="pt-PT" sz="1800" dirty="0" err="1"/>
              <a:t>scrolling</a:t>
            </a:r>
            <a:r>
              <a:rPr lang="pt-PT" sz="1800" dirty="0"/>
              <a:t>, animações dinâmicas e elementos atraentes. De acordo com  o </a:t>
            </a:r>
            <a:r>
              <a:rPr lang="pt-PT" sz="1800" dirty="0" err="1"/>
              <a:t>Statista</a:t>
            </a:r>
            <a:r>
              <a:rPr lang="pt-PT" sz="1800" dirty="0"/>
              <a:t>, num estudo de 2018, perceberam que quase uma em cada três pessoas abandonam uma aplicação após a primeira experiência.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Alcance –  Qual o mercado alvo? iOS, Android ou ambos?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755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Baseia-se na adoção de uma Web-Framework</a:t>
            </a:r>
            <a:br>
              <a:rPr lang="pt-PT" dirty="0"/>
            </a:b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Por ser uma ferramenta que permite a construção de aplicações nativas, é possível aceder às </a:t>
            </a:r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API’s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nativas dos dispositivos smartphone para ter acesso a todas as funcionalidades ,  bem como desempenhar melhorias a nível de desempenho e elaborar componentes nativos.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6945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299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3297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0232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23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representa o esqueleto, isto é, a estrutura óssea que sustenta o corpo humano; </a:t>
            </a:r>
          </a:p>
          <a:p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CSS é a pele, cabelo e roupas, ou seja, os elementos visíveis aos olhos dos outros;</a:t>
            </a:r>
          </a:p>
          <a:p>
            <a:r>
              <a:rPr lang="pt-PT" sz="1800" dirty="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representa a musculatura, conferindo assim a dinâmica do movimento ao corpo;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8675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5541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8641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Alternar entre </a:t>
            </a:r>
            <a:r>
              <a:rPr lang="pt-PT" dirty="0" err="1"/>
              <a:t>Grid</a:t>
            </a:r>
            <a:r>
              <a:rPr lang="pt-PT" dirty="0"/>
              <a:t> e </a:t>
            </a:r>
            <a:r>
              <a:rPr lang="pt-PT" dirty="0" err="1"/>
              <a:t>Flexbox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704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7087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7463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Alternar entre </a:t>
            </a:r>
            <a:r>
              <a:rPr lang="pt-PT" dirty="0" err="1"/>
              <a:t>Grid</a:t>
            </a:r>
            <a:r>
              <a:rPr lang="pt-PT" dirty="0"/>
              <a:t> e </a:t>
            </a:r>
            <a:r>
              <a:rPr lang="pt-PT" dirty="0" err="1"/>
              <a:t>Flexbox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0218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9145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0451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1183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IDE (</a:t>
            </a:r>
            <a:r>
              <a:rPr lang="pt-PT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Ambiente de desenvolvimento integrado</a:t>
            </a:r>
            <a:r>
              <a:rPr lang="pt-PT" dirty="0"/>
              <a:t>) – Combina ferramentas comuns de desenvolvimento numa única interface </a:t>
            </a:r>
            <a:r>
              <a:rPr lang="pt-PT" dirty="0" err="1"/>
              <a:t>gráfia</a:t>
            </a:r>
            <a:endParaRPr lang="pt-PT" dirty="0"/>
          </a:p>
          <a:p>
            <a:r>
              <a:rPr lang="pt-PT" dirty="0"/>
              <a:t> - Editor de texto</a:t>
            </a:r>
          </a:p>
          <a:p>
            <a:r>
              <a:rPr lang="pt-PT" dirty="0"/>
              <a:t> - Fácil compilação</a:t>
            </a:r>
          </a:p>
          <a:p>
            <a:r>
              <a:rPr lang="pt-PT" dirty="0"/>
              <a:t> - </a:t>
            </a:r>
            <a:r>
              <a:rPr lang="pt-PT" dirty="0" err="1"/>
              <a:t>Debugger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4814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0202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720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sz="16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166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9702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946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401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3224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4380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66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8A700-B033-B883-624F-5003BDAD3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CDFD52-1358-48E5-6C64-7FF2AFE79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6E54880-1839-0B82-F6DB-1D05BEEC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B2F57EF-F046-64CC-EADD-6834C6E0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0D96754-E273-6584-E211-16C086F9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78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06E5A-AB9B-E429-4D19-0D56C63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86DA4A3-8D8A-02DE-C014-614BF6AFF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F6E5377-5846-D300-7796-F15E61B6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B8F8EBF-7661-EE63-636F-CC90619F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EA5A93C-1B89-B6C5-BD03-0CBDEF6A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03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6FC126-8517-C9E0-7B99-52927CC55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D02078D-FF3B-194D-BBFB-A2BAB18A1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57E272-72E5-4314-E6BD-C75BA096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FD15AE4-BD9E-49DF-2BDC-905D8D3C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516F18E-28FC-7DA8-B4CB-17AB7DBB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662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97EB6-2FCF-268B-5E55-987E0A6E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C222D7E-8FC4-652B-1E0E-A4ADCC823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F12CF1E-DAA7-837A-5CCF-DB3BC1C4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586717A-C70D-FEE8-95CE-0342D714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D002B9-BB35-CE8F-0BF4-6700B0CB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868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9FD08-6656-7B89-8B34-FD30743B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7478FEA-7DE4-BBE8-0F53-462407A4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D4228C1-4C9A-ACC8-C2DF-E46BA104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131A488-352A-AF1C-1EF1-A5930F1B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78D2161-A5EC-2F45-5508-99945515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317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9C216-A449-12CB-058B-7EE556E2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E92C04-76A4-6E6E-A8C4-1493F5DAF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EF543B8-4EB0-1AF7-0229-B8CC49011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E903425-4A3F-ABD2-0E52-97428489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A0ADB8E-8795-8B40-DF8A-3AD90C93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DCFD297-F0DD-0961-BCF4-47121B28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405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96249-FF2B-39E9-580C-F9B45616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1166C94-FD37-763C-881F-E2EBD3E55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3631F0C-68C3-20A0-6116-6D3400403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513496E-3BB7-4D9C-4C3B-1AFA67E0F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D982C3A-C795-CC15-E9E5-02D685AAF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50D2E87-8A79-AA5D-C2D2-C4879714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F75516C-55D2-2C75-DB89-FC80623E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1F57EB2-0EFB-E0E8-F7BC-C1A3354F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354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7F8E0-5E2E-2C6E-B201-CAAE698E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432347A-4E94-69D3-AE52-02F51B8E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BD2C542-0A89-728E-62A3-88A1957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21B0290-7A82-7522-DDF5-7E52282E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6296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29016FD-FA57-9C41-6033-95B44F0A6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E197A76-A6B6-5929-079F-78472786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862DC1-6DD2-BF28-347D-533485E1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062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864E6-ED1D-FD51-C9B2-7E0F0B18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7B4A2CE-4FC7-B82A-482A-54B374F3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72662B4-796B-923A-8DBE-FA435B067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6F1E334-778F-CFBF-186B-2711C79F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992FC4A-4077-7B22-1440-084456CF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A73188-ABCE-2833-5BEE-86D77E0E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971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F8283-0F97-1D65-C548-2725CF56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26DA3DA-FE2D-7C68-60A6-083481AB5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C0686DA-D13E-9DE7-8F19-B7FAB81A1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080BD0C-2199-9E52-BC09-CA3855BA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AD89119-1FD6-3D94-8A0F-52420392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E2673E-5A7A-08E0-E781-10EF838D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955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88144AC-8AED-95F1-5DB8-200E7A82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2D11D82-9F3D-2854-9544-56F8CEADE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B78B1FF-4063-B260-6C7C-66B17F8D1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E643BED-4EF8-3CA8-EE8E-1D099BE15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B461C8-9716-E403-366F-515D1DBB0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538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6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boredapi.com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http.do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D47E8-8826-080D-3272-685B08AAC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6997"/>
            <a:ext cx="9144000" cy="1012966"/>
          </a:xfrm>
        </p:spPr>
        <p:txBody>
          <a:bodyPr/>
          <a:lstStyle/>
          <a:p>
            <a:r>
              <a:rPr lang="pt-PT" i="1" dirty="0" err="1"/>
              <a:t>Hello</a:t>
            </a:r>
            <a:r>
              <a:rPr lang="pt-PT" i="1" dirty="0"/>
              <a:t> </a:t>
            </a:r>
            <a:r>
              <a:rPr lang="pt-PT" i="1" dirty="0" err="1"/>
              <a:t>World</a:t>
            </a:r>
            <a:endParaRPr lang="pt-PT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D38A2-7BDF-E31C-6A97-83F381046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1003"/>
            <a:ext cx="9144000" cy="1655762"/>
          </a:xfrm>
        </p:spPr>
        <p:txBody>
          <a:bodyPr/>
          <a:lstStyle/>
          <a:p>
            <a:r>
              <a:rPr lang="pt-PT" sz="3200" b="0" i="0" u="none" strike="noStrike" dirty="0">
                <a:effectLst/>
              </a:rPr>
              <a:t>Computação em Ambiente M</a:t>
            </a:r>
            <a:r>
              <a:rPr lang="pt-PT" sz="3200" dirty="0"/>
              <a:t>óvel</a:t>
            </a:r>
            <a:endParaRPr lang="pt-PT" sz="3200" b="0" i="0" u="none" strike="noStrike" dirty="0">
              <a:effectLst/>
            </a:endParaRPr>
          </a:p>
          <a:p>
            <a:r>
              <a:rPr lang="pt-PT" sz="2400" b="0" i="0" u="none" strike="noStrike" dirty="0">
                <a:effectLst/>
              </a:rPr>
              <a:t>Mestrado em Engenharia de Telecomunicações e Informática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60207-F488-66A6-0819-A84F29E0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738" y="0"/>
            <a:ext cx="1770262" cy="8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EA604B-867B-77F0-B3BB-14FAE862FA4A}"/>
              </a:ext>
            </a:extLst>
          </p:cNvPr>
          <p:cNvSpPr txBox="1"/>
          <p:nvPr/>
        </p:nvSpPr>
        <p:spPr>
          <a:xfrm>
            <a:off x="3048000" y="627056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dirty="0"/>
              <a:t>20 de outubro de 2022</a:t>
            </a:r>
          </a:p>
        </p:txBody>
      </p:sp>
    </p:spTree>
    <p:extLst>
      <p:ext uri="{BB962C8B-B14F-4D97-AF65-F5344CB8AC3E}">
        <p14:creationId xmlns:p14="http://schemas.microsoft.com/office/powerpoint/2010/main" val="385679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Modelação</a:t>
            </a:r>
          </a:p>
        </p:txBody>
      </p:sp>
      <p:pic>
        <p:nvPicPr>
          <p:cNvPr id="1030" name="Picture 6" descr="Artist Dog GIF - Artist Dog - Discover &amp; Share GIFs">
            <a:extLst>
              <a:ext uri="{FF2B5EF4-FFF2-40B4-BE49-F238E27FC236}">
                <a16:creationId xmlns:a16="http://schemas.microsoft.com/office/drawing/2014/main" id="{C048E032-2177-38E6-A8EA-8266DC0A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29" y="752232"/>
            <a:ext cx="5222941" cy="39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5560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6E8390-CE40-54A2-C0FC-5F9445F5F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PT" dirty="0"/>
              <a:t>Funcionais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4A482B9F-81BC-9744-DC53-7FA5D53D2F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PT" sz="1800" dirty="0"/>
              <a:t>O sistema deverá exibir uma fotografia de um cão consoante um HTTP </a:t>
            </a:r>
            <a:r>
              <a:rPr lang="pt-PT" sz="1800" i="1" dirty="0"/>
              <a:t>status </a:t>
            </a:r>
            <a:r>
              <a:rPr lang="pt-PT" sz="1800" i="1" dirty="0" err="1"/>
              <a:t>code</a:t>
            </a:r>
            <a:r>
              <a:rPr lang="pt-PT" sz="1800" dirty="0"/>
              <a:t> introduzido pelo utilizador</a:t>
            </a:r>
          </a:p>
          <a:p>
            <a:r>
              <a:rPr lang="pt-PT" sz="1800" dirty="0"/>
              <a:t>O utilizador poderá obter uma atividade</a:t>
            </a:r>
          </a:p>
          <a:p>
            <a:r>
              <a:rPr lang="pt-PT" sz="1800" dirty="0"/>
              <a:t>A última atividade apresentada deve ser armazena em disco</a:t>
            </a:r>
          </a:p>
          <a:p>
            <a:r>
              <a:rPr lang="pt-PT" sz="1800" dirty="0"/>
              <a:t>Limitar o uso da aplicação apenas a quem possuir conexão à internet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85BA7B3C-FA59-F987-0450-1CBD6929A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PT" dirty="0"/>
              <a:t>Não Funcionais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C8E2C15F-84BB-08DD-6322-E1FE448947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PT" sz="1800" dirty="0"/>
              <a:t>Disponibilidade – É necessária conexão à internet;</a:t>
            </a:r>
          </a:p>
          <a:p>
            <a:r>
              <a:rPr lang="pt-PT" sz="1800" dirty="0"/>
              <a:t>Compatibilidade – O sistema deve ser suportado em sistemas Android e iOS;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760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303563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Diagramas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50CFDAF-2A2E-199B-8E9D-C3B99C3E280A}"/>
              </a:ext>
            </a:extLst>
          </p:cNvPr>
          <p:cNvGrpSpPr/>
          <p:nvPr/>
        </p:nvGrpSpPr>
        <p:grpSpPr>
          <a:xfrm>
            <a:off x="2714423" y="2176685"/>
            <a:ext cx="6763154" cy="3837570"/>
            <a:chOff x="1899902" y="2176685"/>
            <a:chExt cx="6763154" cy="3837570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E81103E-FE73-8C38-1ABC-615D423E6469}"/>
                </a:ext>
              </a:extLst>
            </p:cNvPr>
            <p:cNvSpPr txBox="1"/>
            <p:nvPr/>
          </p:nvSpPr>
          <p:spPr>
            <a:xfrm>
              <a:off x="1899902" y="5706478"/>
              <a:ext cx="22142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dirty="0"/>
                <a:t>Arquitetura Geral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DACCA8B-53EE-587D-187B-1A1D2FAFEB6D}"/>
                </a:ext>
              </a:extLst>
            </p:cNvPr>
            <p:cNvSpPr txBox="1"/>
            <p:nvPr/>
          </p:nvSpPr>
          <p:spPr>
            <a:xfrm>
              <a:off x="5589842" y="5706478"/>
              <a:ext cx="3073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dirty="0"/>
                <a:t>Fluxograma de requisição de atividade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6E5178B-2FC8-F9FA-E93C-0AF2FA28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985" y="2176685"/>
              <a:ext cx="1854116" cy="319320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6980F1B-81F3-96EB-8F5F-3A653B539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7343" y="2176685"/>
              <a:ext cx="2038213" cy="319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10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Protótipos de Interface</a:t>
            </a:r>
          </a:p>
        </p:txBody>
      </p:sp>
    </p:spTree>
    <p:extLst>
      <p:ext uri="{BB962C8B-B14F-4D97-AF65-F5344CB8AC3E}">
        <p14:creationId xmlns:p14="http://schemas.microsoft.com/office/powerpoint/2010/main" val="251607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Protótipos de Interface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B5FE1B-F451-8A54-A190-96B83B8E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531" y="2042214"/>
            <a:ext cx="4140937" cy="369051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651C3A6-564B-80DF-3225-D119CD98716F}"/>
              </a:ext>
            </a:extLst>
          </p:cNvPr>
          <p:cNvSpPr txBox="1"/>
          <p:nvPr/>
        </p:nvSpPr>
        <p:spPr>
          <a:xfrm>
            <a:off x="4988858" y="6006878"/>
            <a:ext cx="2214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Página de aterragem (</a:t>
            </a:r>
            <a:r>
              <a:rPr lang="pt-PT" sz="1400" i="1" dirty="0" err="1"/>
              <a:t>Landing</a:t>
            </a:r>
            <a:r>
              <a:rPr lang="pt-PT" sz="1400" i="1" dirty="0"/>
              <a:t> </a:t>
            </a:r>
            <a:r>
              <a:rPr lang="pt-PT" sz="1400" i="1" dirty="0" err="1"/>
              <a:t>Page</a:t>
            </a:r>
            <a:r>
              <a:rPr lang="pt-PT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060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Protótipos de Interface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Definição das tecnologias</a:t>
            </a:r>
          </a:p>
        </p:txBody>
      </p:sp>
    </p:spTree>
    <p:extLst>
      <p:ext uri="{BB962C8B-B14F-4D97-AF65-F5344CB8AC3E}">
        <p14:creationId xmlns:p14="http://schemas.microsoft.com/office/powerpoint/2010/main" val="1166923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79255A-C0CC-B374-17C9-09A0D772AEF4}"/>
              </a:ext>
            </a:extLst>
          </p:cNvPr>
          <p:cNvSpPr txBox="1"/>
          <p:nvPr/>
        </p:nvSpPr>
        <p:spPr>
          <a:xfrm>
            <a:off x="2400392" y="2262996"/>
            <a:ext cx="1461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latin typeface="Mortal Kombat Mythologies" pitchFamily="82" charset="0"/>
              </a:rPr>
              <a:t>Nativo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297C9EF-C9BD-1764-1D30-7E7D0A8D1DE7}"/>
              </a:ext>
            </a:extLst>
          </p:cNvPr>
          <p:cNvGrpSpPr/>
          <p:nvPr/>
        </p:nvGrpSpPr>
        <p:grpSpPr>
          <a:xfrm>
            <a:off x="1158730" y="3294916"/>
            <a:ext cx="9874540" cy="3754382"/>
            <a:chOff x="1158728" y="2502468"/>
            <a:chExt cx="9874540" cy="3754382"/>
          </a:xfrm>
        </p:grpSpPr>
        <p:pic>
          <p:nvPicPr>
            <p:cNvPr id="12" name="Imagem 11" descr="Uma imagem com pessoa, mão, fechar&#10;&#10;Descrição gerada automaticamente">
              <a:extLst>
                <a:ext uri="{FF2B5EF4-FFF2-40B4-BE49-F238E27FC236}">
                  <a16:creationId xmlns:a16="http://schemas.microsoft.com/office/drawing/2014/main" id="{AC9A1636-6BBE-5A33-69F2-3C28514AC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728" y="2502468"/>
              <a:ext cx="9874540" cy="3754382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BA6C2B3-3DA4-205A-FC56-ACAFC08FB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0174" y="2954545"/>
              <a:ext cx="1891650" cy="1879774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582593-C07C-2017-7A9B-29172DF7450A}"/>
              </a:ext>
            </a:extLst>
          </p:cNvPr>
          <p:cNvSpPr/>
          <p:nvPr/>
        </p:nvSpPr>
        <p:spPr>
          <a:xfrm>
            <a:off x="1866444" y="2005768"/>
            <a:ext cx="2906973" cy="284400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Retângulo 17">
            <a:extLst>
              <a:ext uri="{FF2B5EF4-FFF2-40B4-BE49-F238E27FC236}">
                <a16:creationId xmlns:a16="http://schemas.microsoft.com/office/drawing/2014/main" id="{0524F4E7-B0BE-D166-FEBE-403C22EFADF5}"/>
              </a:ext>
            </a:extLst>
          </p:cNvPr>
          <p:cNvSpPr/>
          <p:nvPr/>
        </p:nvSpPr>
        <p:spPr>
          <a:xfrm>
            <a:off x="1866444" y="2027187"/>
            <a:ext cx="1995087" cy="252000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38C297-5206-CCF0-5B9C-4AD6FE25E97D}"/>
              </a:ext>
            </a:extLst>
          </p:cNvPr>
          <p:cNvSpPr/>
          <p:nvPr/>
        </p:nvSpPr>
        <p:spPr>
          <a:xfrm>
            <a:off x="1319689" y="2005768"/>
            <a:ext cx="1093510" cy="109351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1A1E80-611F-E68A-937C-C03EBA02838F}"/>
              </a:ext>
            </a:extLst>
          </p:cNvPr>
          <p:cNvSpPr/>
          <p:nvPr/>
        </p:nvSpPr>
        <p:spPr>
          <a:xfrm>
            <a:off x="1371825" y="2057904"/>
            <a:ext cx="989238" cy="9892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74C4DB-93C8-75E8-6DFD-753B5CC92896}"/>
              </a:ext>
            </a:extLst>
          </p:cNvPr>
          <p:cNvSpPr txBox="1"/>
          <p:nvPr/>
        </p:nvSpPr>
        <p:spPr>
          <a:xfrm flipH="1">
            <a:off x="7289097" y="2289987"/>
            <a:ext cx="2541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2400" dirty="0">
                <a:latin typeface="Mortal Kombat Mythologies" pitchFamily="82" charset="0"/>
              </a:rPr>
              <a:t>Cross-PLATFORM</a:t>
            </a:r>
          </a:p>
        </p:txBody>
      </p:sp>
      <p:sp>
        <p:nvSpPr>
          <p:cNvPr id="9" name="Retângulo 17">
            <a:extLst>
              <a:ext uri="{FF2B5EF4-FFF2-40B4-BE49-F238E27FC236}">
                <a16:creationId xmlns:a16="http://schemas.microsoft.com/office/drawing/2014/main" id="{57CC2AD6-0CF6-96E7-16D9-C200F28DCE5A}"/>
              </a:ext>
            </a:extLst>
          </p:cNvPr>
          <p:cNvSpPr/>
          <p:nvPr/>
        </p:nvSpPr>
        <p:spPr>
          <a:xfrm flipH="1">
            <a:off x="7418585" y="2005768"/>
            <a:ext cx="2906973" cy="283976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tângulo 17">
            <a:extLst>
              <a:ext uri="{FF2B5EF4-FFF2-40B4-BE49-F238E27FC236}">
                <a16:creationId xmlns:a16="http://schemas.microsoft.com/office/drawing/2014/main" id="{294EA362-CD70-B9A8-11FF-A31C9E0279B8}"/>
              </a:ext>
            </a:extLst>
          </p:cNvPr>
          <p:cNvSpPr/>
          <p:nvPr/>
        </p:nvSpPr>
        <p:spPr>
          <a:xfrm flipH="1">
            <a:off x="7764651" y="2027187"/>
            <a:ext cx="2560906" cy="252000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528E4F-671A-7000-B9E9-86DC67566C70}"/>
              </a:ext>
            </a:extLst>
          </p:cNvPr>
          <p:cNvSpPr/>
          <p:nvPr/>
        </p:nvSpPr>
        <p:spPr>
          <a:xfrm flipH="1">
            <a:off x="9778803" y="2005768"/>
            <a:ext cx="1093510" cy="109351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028CFF-691C-1987-988F-77E64E761A76}"/>
              </a:ext>
            </a:extLst>
          </p:cNvPr>
          <p:cNvSpPr/>
          <p:nvPr/>
        </p:nvSpPr>
        <p:spPr>
          <a:xfrm flipH="1">
            <a:off x="9830939" y="2057904"/>
            <a:ext cx="989238" cy="9892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ECDC6FB4-A20C-5F6E-78B3-13AB3EC1E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715" y="2221657"/>
            <a:ext cx="667453" cy="667453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B75F4AA-2E52-DEA9-F217-9BDDD478D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2556" y="2228821"/>
            <a:ext cx="666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2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01DE652-CD4F-D09A-6833-79EF49684136}"/>
              </a:ext>
            </a:extLst>
          </p:cNvPr>
          <p:cNvSpPr/>
          <p:nvPr/>
        </p:nvSpPr>
        <p:spPr>
          <a:xfrm>
            <a:off x="9148852" y="4199421"/>
            <a:ext cx="1992538" cy="19925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52111-5A38-F53C-9073-EBB2811B56D1}"/>
              </a:ext>
            </a:extLst>
          </p:cNvPr>
          <p:cNvSpPr/>
          <p:nvPr/>
        </p:nvSpPr>
        <p:spPr>
          <a:xfrm>
            <a:off x="9144612" y="1946365"/>
            <a:ext cx="1992538" cy="19925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78395B1-9ADC-F41C-5FA6-6E958BB6A73D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Nativo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140F2B9-8968-3079-C782-4F5E26EF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68" y="4396228"/>
            <a:ext cx="672825" cy="63215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A13CD06-94D9-06F2-0B57-4562F1D1A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0" t="13271" r="26967" b="15445"/>
          <a:stretch/>
        </p:blipFill>
        <p:spPr bwMode="auto">
          <a:xfrm>
            <a:off x="9405827" y="5178540"/>
            <a:ext cx="681333" cy="63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9E0BE84-F686-7A25-0079-DAAEE674D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626" y="5178540"/>
            <a:ext cx="669605" cy="62912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6A40975-0E44-B260-95E3-C5A1ACEBC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6100" y="2848118"/>
            <a:ext cx="643604" cy="643604"/>
          </a:xfrm>
          <a:prstGeom prst="rect">
            <a:avLst/>
          </a:prstGeom>
        </p:spPr>
      </p:pic>
      <p:pic>
        <p:nvPicPr>
          <p:cNvPr id="4102" name="Picture 6" descr="objective-c · GitHub Topics · GitHub">
            <a:extLst>
              <a:ext uri="{FF2B5EF4-FFF2-40B4-BE49-F238E27FC236}">
                <a16:creationId xmlns:a16="http://schemas.microsoft.com/office/drawing/2014/main" id="{28F70074-4D6B-C9DC-C749-944104707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9" t="10964" r="10937" b="17232"/>
          <a:stretch/>
        </p:blipFill>
        <p:spPr bwMode="auto">
          <a:xfrm>
            <a:off x="9378436" y="2840258"/>
            <a:ext cx="680218" cy="6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656733-54B3-CAC6-A94C-1D25228A7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869" y="2140725"/>
            <a:ext cx="632141" cy="632141"/>
          </a:xfrm>
          <a:prstGeom prst="rect">
            <a:avLst/>
          </a:prstGeom>
        </p:spPr>
      </p:pic>
      <p:sp>
        <p:nvSpPr>
          <p:cNvPr id="12" name="Marcador de Posição de Conteúdo 4">
            <a:extLst>
              <a:ext uri="{FF2B5EF4-FFF2-40B4-BE49-F238E27FC236}">
                <a16:creationId xmlns:a16="http://schemas.microsoft.com/office/drawing/2014/main" id="{674A0CB3-F6CD-FDC5-68ED-2F9A2A698B2D}"/>
              </a:ext>
            </a:extLst>
          </p:cNvPr>
          <p:cNvSpPr txBox="1">
            <a:spLocks/>
          </p:cNvSpPr>
          <p:nvPr/>
        </p:nvSpPr>
        <p:spPr>
          <a:xfrm>
            <a:off x="838199" y="2637208"/>
            <a:ext cx="6422901" cy="9217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800" dirty="0"/>
              <a:t>Uma aplicação nativa é um tipo de aplicação que é programada através da linguagem que o sistema operativo em questão compreende. 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9A124A1-C6C3-89FE-E4D0-C4186BFCFED2}"/>
              </a:ext>
            </a:extLst>
          </p:cNvPr>
          <p:cNvGrpSpPr/>
          <p:nvPr/>
        </p:nvGrpSpPr>
        <p:grpSpPr>
          <a:xfrm>
            <a:off x="855598" y="4019444"/>
            <a:ext cx="6405503" cy="2641176"/>
            <a:chOff x="6148180" y="2837083"/>
            <a:chExt cx="6405503" cy="2641176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7891D6D8-C47E-91AE-9D3A-85D1FCCC90B8}"/>
                </a:ext>
              </a:extLst>
            </p:cNvPr>
            <p:cNvGrpSpPr/>
            <p:nvPr/>
          </p:nvGrpSpPr>
          <p:grpSpPr>
            <a:xfrm>
              <a:off x="6148180" y="2837083"/>
              <a:ext cx="3056977" cy="2618293"/>
              <a:chOff x="7627588" y="2418150"/>
              <a:chExt cx="3056977" cy="2618293"/>
            </a:xfrm>
          </p:grpSpPr>
          <p:sp>
            <p:nvSpPr>
              <p:cNvPr id="22" name="Marcador de Posição de Conteúdo 4">
                <a:extLst>
                  <a:ext uri="{FF2B5EF4-FFF2-40B4-BE49-F238E27FC236}">
                    <a16:creationId xmlns:a16="http://schemas.microsoft.com/office/drawing/2014/main" id="{C04010AA-A74A-35EF-0B04-1838040EED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7588" y="2881842"/>
                <a:ext cx="3056977" cy="215460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600" dirty="0"/>
                  <a:t>Total personalização e acesso aos mais variados componentes de hardware e software</a:t>
                </a:r>
              </a:p>
              <a:p>
                <a:r>
                  <a:rPr lang="pt-PT" sz="1600" dirty="0"/>
                  <a:t>Garantia de máximo desempenho e melhor experiencia do utilizador</a:t>
                </a:r>
              </a:p>
            </p:txBody>
          </p:sp>
          <p:sp>
            <p:nvSpPr>
              <p:cNvPr id="30" name="Retângulo Arredondado 29">
                <a:extLst>
                  <a:ext uri="{FF2B5EF4-FFF2-40B4-BE49-F238E27FC236}">
                    <a16:creationId xmlns:a16="http://schemas.microsoft.com/office/drawing/2014/main" id="{17ACBC31-4DBE-866B-A17B-209FD3976669}"/>
                  </a:ext>
                </a:extLst>
              </p:cNvPr>
              <p:cNvSpPr/>
              <p:nvPr/>
            </p:nvSpPr>
            <p:spPr>
              <a:xfrm>
                <a:off x="8471934" y="2418150"/>
                <a:ext cx="1659834" cy="37678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PROS</a:t>
                </a: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8E86008-1B18-7A39-965B-BC743AFAF7B8}"/>
                </a:ext>
              </a:extLst>
            </p:cNvPr>
            <p:cNvGrpSpPr/>
            <p:nvPr/>
          </p:nvGrpSpPr>
          <p:grpSpPr>
            <a:xfrm>
              <a:off x="9205157" y="2863437"/>
              <a:ext cx="3348526" cy="2614822"/>
              <a:chOff x="7627588" y="4444598"/>
              <a:chExt cx="3348526" cy="2614822"/>
            </a:xfrm>
          </p:grpSpPr>
          <p:sp>
            <p:nvSpPr>
              <p:cNvPr id="23" name="Marcador de Posição de Conteúdo 4">
                <a:extLst>
                  <a:ext uri="{FF2B5EF4-FFF2-40B4-BE49-F238E27FC236}">
                    <a16:creationId xmlns:a16="http://schemas.microsoft.com/office/drawing/2014/main" id="{07CC5605-E257-841C-8BB6-4117456D4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7588" y="4904819"/>
                <a:ext cx="3348526" cy="215460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600" dirty="0"/>
                  <a:t>Altos custos de desenvolvimento se for necessário suportar  sistemas operativos diferentes</a:t>
                </a:r>
              </a:p>
              <a:p>
                <a:r>
                  <a:rPr lang="pt-PT" sz="1600" dirty="0"/>
                  <a:t>Desenvolvimento lento</a:t>
                </a:r>
              </a:p>
            </p:txBody>
          </p:sp>
          <p:sp>
            <p:nvSpPr>
              <p:cNvPr id="31" name="Retângulo Arredondado 30">
                <a:extLst>
                  <a:ext uri="{FF2B5EF4-FFF2-40B4-BE49-F238E27FC236}">
                    <a16:creationId xmlns:a16="http://schemas.microsoft.com/office/drawing/2014/main" id="{20F18622-A941-416B-8CC2-CB508BBBE365}"/>
                  </a:ext>
                </a:extLst>
              </p:cNvPr>
              <p:cNvSpPr/>
              <p:nvPr/>
            </p:nvSpPr>
            <p:spPr>
              <a:xfrm>
                <a:off x="8471934" y="4444598"/>
                <a:ext cx="1659834" cy="376784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CONS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886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C4CAD-B82D-1C21-10A1-11CAE68E2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41C4D1-83F2-41C7-C8CB-CB07EC91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Sobre mim</a:t>
            </a:r>
          </a:p>
          <a:p>
            <a:r>
              <a:rPr lang="pt-PT" dirty="0"/>
              <a:t>Modelação</a:t>
            </a:r>
          </a:p>
          <a:p>
            <a:r>
              <a:rPr lang="pt-PT" dirty="0"/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369826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78395B1-9ADC-F41C-5FA6-6E958BB6A73D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Cross-</a:t>
            </a:r>
            <a:r>
              <a:rPr lang="pt-PT" sz="3200" b="1" dirty="0" err="1"/>
              <a:t>Platform</a:t>
            </a:r>
            <a:endParaRPr lang="pt-PT" sz="3200" b="1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E86C594-30BC-8AF5-B566-6F2F58732AD3}"/>
              </a:ext>
            </a:extLst>
          </p:cNvPr>
          <p:cNvGrpSpPr/>
          <p:nvPr/>
        </p:nvGrpSpPr>
        <p:grpSpPr>
          <a:xfrm>
            <a:off x="8931198" y="2142339"/>
            <a:ext cx="2725157" cy="2879772"/>
            <a:chOff x="8931198" y="2142339"/>
            <a:chExt cx="2725157" cy="28797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2F7EE3C-E66C-AC4C-3220-7D2B9D730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1691" y="3116739"/>
              <a:ext cx="1013979" cy="101397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A5317E6-06BC-6D0A-FB2D-4A8CACB0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1198" y="4244469"/>
              <a:ext cx="2725157" cy="777642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C171998F-CB94-8213-DE88-57A00688B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5960" y="2142339"/>
              <a:ext cx="2615632" cy="91475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A9CF99AE-F4D8-B4C6-0096-778F4D234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25785" y="3113970"/>
              <a:ext cx="1013979" cy="1085136"/>
            </a:xfrm>
            <a:prstGeom prst="rect">
              <a:avLst/>
            </a:prstGeom>
          </p:spPr>
        </p:pic>
      </p:grpSp>
      <p:sp>
        <p:nvSpPr>
          <p:cNvPr id="3" name="Marcador de Posição de Conteúdo 4">
            <a:extLst>
              <a:ext uri="{FF2B5EF4-FFF2-40B4-BE49-F238E27FC236}">
                <a16:creationId xmlns:a16="http://schemas.microsoft.com/office/drawing/2014/main" id="{E49B5B81-E997-74B9-5D84-521DA18607C0}"/>
              </a:ext>
            </a:extLst>
          </p:cNvPr>
          <p:cNvSpPr txBox="1">
            <a:spLocks/>
          </p:cNvSpPr>
          <p:nvPr/>
        </p:nvSpPr>
        <p:spPr>
          <a:xfrm>
            <a:off x="838199" y="2637209"/>
            <a:ext cx="6422901" cy="6405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Apenas é necessário um código de base único, o qual após compilado, poderá ser executado nas diversas plataformas suportas.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3C16F6-6F5C-A7E2-27DB-AEADA1D3B484}"/>
              </a:ext>
            </a:extLst>
          </p:cNvPr>
          <p:cNvSpPr txBox="1"/>
          <p:nvPr/>
        </p:nvSpPr>
        <p:spPr>
          <a:xfrm>
            <a:off x="1392702" y="3502855"/>
            <a:ext cx="231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rgbClr val="676767"/>
                </a:solidFill>
                <a:latin typeface="Ubuntu" panose="020B0504030602030204" pitchFamily="34" charset="0"/>
              </a:rPr>
              <a:t>Híbrida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9B1A92-F45F-075D-09DF-57BC20F53615}"/>
              </a:ext>
            </a:extLst>
          </p:cNvPr>
          <p:cNvSpPr txBox="1"/>
          <p:nvPr/>
        </p:nvSpPr>
        <p:spPr>
          <a:xfrm>
            <a:off x="4699694" y="3499695"/>
            <a:ext cx="231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rgbClr val="676767"/>
                </a:solidFill>
                <a:latin typeface="Ubuntu" panose="020B0504030602030204" pitchFamily="34" charset="0"/>
              </a:rPr>
              <a:t>Nativa</a:t>
            </a:r>
            <a:endParaRPr lang="pt-PT" dirty="0"/>
          </a:p>
        </p:txBody>
      </p:sp>
      <p:sp>
        <p:nvSpPr>
          <p:cNvPr id="15" name="Marcador de Posição de Conteúdo 4">
            <a:extLst>
              <a:ext uri="{FF2B5EF4-FFF2-40B4-BE49-F238E27FC236}">
                <a16:creationId xmlns:a16="http://schemas.microsoft.com/office/drawing/2014/main" id="{670D323F-67CE-AC0E-363A-3636BB302FC9}"/>
              </a:ext>
            </a:extLst>
          </p:cNvPr>
          <p:cNvSpPr txBox="1">
            <a:spLocks/>
          </p:cNvSpPr>
          <p:nvPr/>
        </p:nvSpPr>
        <p:spPr>
          <a:xfrm>
            <a:off x="742655" y="3992726"/>
            <a:ext cx="3614227" cy="20141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Desenvolvida através de linguagens para Web</a:t>
            </a:r>
          </a:p>
          <a:p>
            <a:r>
              <a:rPr lang="pt-PT" sz="1600" dirty="0"/>
              <a:t>Executado através do auxilio de </a:t>
            </a:r>
            <a:r>
              <a:rPr lang="pt-PT" sz="1600" dirty="0" err="1"/>
              <a:t>WebViews</a:t>
            </a:r>
            <a:r>
              <a:rPr lang="pt-PT" sz="1600" dirty="0"/>
              <a:t>, simulando um browser</a:t>
            </a:r>
          </a:p>
          <a:p>
            <a:r>
              <a:rPr lang="pt-PT" sz="1600" dirty="0"/>
              <a:t>Aplicações têm um comportamento nativo apesar de se comportarem como um website</a:t>
            </a:r>
          </a:p>
        </p:txBody>
      </p:sp>
      <p:sp>
        <p:nvSpPr>
          <p:cNvPr id="16" name="Marcador de Posição de Conteúdo 4">
            <a:extLst>
              <a:ext uri="{FF2B5EF4-FFF2-40B4-BE49-F238E27FC236}">
                <a16:creationId xmlns:a16="http://schemas.microsoft.com/office/drawing/2014/main" id="{C13EAC02-DF4B-53FC-0713-4AF402BE0212}"/>
              </a:ext>
            </a:extLst>
          </p:cNvPr>
          <p:cNvSpPr txBox="1">
            <a:spLocks/>
          </p:cNvSpPr>
          <p:nvPr/>
        </p:nvSpPr>
        <p:spPr>
          <a:xfrm>
            <a:off x="4049649" y="4008514"/>
            <a:ext cx="3614227" cy="1683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Conversão para código nativo no processo de compilação (poderá ser diferente consoante a framework e causar diferenças de desempenho)</a:t>
            </a:r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482199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2E1D6AEE-5198-3842-2442-989BD7167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3756"/>
              </p:ext>
            </p:extLst>
          </p:nvPr>
        </p:nvGraphicFramePr>
        <p:xfrm>
          <a:off x="1806178" y="2486174"/>
          <a:ext cx="8579643" cy="335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211">
                  <a:extLst>
                    <a:ext uri="{9D8B030D-6E8A-4147-A177-3AD203B41FA5}">
                      <a16:colId xmlns:a16="http://schemas.microsoft.com/office/drawing/2014/main" val="3875746236"/>
                    </a:ext>
                  </a:extLst>
                </a:gridCol>
                <a:gridCol w="833257">
                  <a:extLst>
                    <a:ext uri="{9D8B030D-6E8A-4147-A177-3AD203B41FA5}">
                      <a16:colId xmlns:a16="http://schemas.microsoft.com/office/drawing/2014/main" val="2922711401"/>
                    </a:ext>
                  </a:extLst>
                </a:gridCol>
                <a:gridCol w="1349199">
                  <a:extLst>
                    <a:ext uri="{9D8B030D-6E8A-4147-A177-3AD203B41FA5}">
                      <a16:colId xmlns:a16="http://schemas.microsoft.com/office/drawing/2014/main" val="1074919480"/>
                    </a:ext>
                  </a:extLst>
                </a:gridCol>
                <a:gridCol w="1676204">
                  <a:extLst>
                    <a:ext uri="{9D8B030D-6E8A-4147-A177-3AD203B41FA5}">
                      <a16:colId xmlns:a16="http://schemas.microsoft.com/office/drawing/2014/main" val="10076145"/>
                    </a:ext>
                  </a:extLst>
                </a:gridCol>
                <a:gridCol w="1128772">
                  <a:extLst>
                    <a:ext uri="{9D8B030D-6E8A-4147-A177-3AD203B41FA5}">
                      <a16:colId xmlns:a16="http://schemas.microsoft.com/office/drawing/2014/main" val="3915009767"/>
                    </a:ext>
                  </a:extLst>
                </a:gridCol>
              </a:tblGrid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pt-PT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Ionic</a:t>
                      </a:r>
                      <a:endParaRPr lang="pt-PT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NativeScript</a:t>
                      </a:r>
                      <a:endParaRPr lang="pt-PT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React</a:t>
                      </a:r>
                      <a:r>
                        <a:rPr lang="pt-PT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  <a:endParaRPr lang="pt-PT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Flutter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44178511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Linguagem de programação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JavaScript/</a:t>
                      </a:r>
                      <a:r>
                        <a:rPr lang="pt-PT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TypeScript</a:t>
                      </a:r>
                      <a:endParaRPr lang="pt-PT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Dart</a:t>
                      </a:r>
                      <a:endParaRPr lang="pt-PT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763910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Constrói aplicações híbridas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97112852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Constrói aplicações nativas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37925350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Permite uso de Web </a:t>
                      </a:r>
                      <a:r>
                        <a:rPr lang="pt-PT" sz="16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Frameworks</a:t>
                      </a: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41335421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Permite construir componentes nativos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90505244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1️⃣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714068096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Popularidade e utilização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2️⃣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87805449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39CFC8B6-30AF-B160-3BED-DE056661AF13}"/>
              </a:ext>
            </a:extLst>
          </p:cNvPr>
          <p:cNvSpPr txBox="1"/>
          <p:nvPr/>
        </p:nvSpPr>
        <p:spPr>
          <a:xfrm>
            <a:off x="1806178" y="5958183"/>
            <a:ext cx="857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i="0" u="none" strike="noStrike" dirty="0" err="1">
                <a:effectLst/>
              </a:rPr>
              <a:t>Goweb</a:t>
            </a:r>
            <a:r>
              <a:rPr lang="pt-PT" b="1" i="0" u="none" strike="noStrike" dirty="0">
                <a:effectLst/>
              </a:rPr>
              <a:t> </a:t>
            </a:r>
            <a:r>
              <a:rPr lang="pt-PT" b="1" i="0" u="none" strike="noStrike" dirty="0" err="1">
                <a:effectLst/>
              </a:rPr>
              <a:t>Agency</a:t>
            </a:r>
            <a:r>
              <a:rPr lang="pt-PT" i="0" u="none" strike="noStrike" dirty="0">
                <a:effectLst/>
              </a:rPr>
              <a:t>, </a:t>
            </a:r>
          </a:p>
          <a:p>
            <a:pPr algn="r"/>
            <a:r>
              <a:rPr lang="pt-PT" i="0" u="none" strike="noStrike" dirty="0">
                <a:effectLst/>
              </a:rPr>
              <a:t>Linguagens e </a:t>
            </a:r>
            <a:r>
              <a:rPr lang="pt-PT" i="0" u="none" strike="noStrike" dirty="0" err="1">
                <a:effectLst/>
              </a:rPr>
              <a:t>Frameworks</a:t>
            </a:r>
            <a:r>
              <a:rPr lang="pt-PT" i="0" u="none" strike="noStrike" dirty="0">
                <a:effectLst/>
              </a:rPr>
              <a:t> da área Mobile</a:t>
            </a:r>
            <a:endParaRPr lang="pt-PT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39ECC4A-1847-33C0-C24B-DCC17345FEC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 b="1" dirty="0" err="1"/>
              <a:t>Frameworks</a:t>
            </a:r>
            <a:r>
              <a:rPr lang="pt-PT" sz="2400" b="1" dirty="0"/>
              <a:t> Cross-</a:t>
            </a:r>
            <a:r>
              <a:rPr lang="pt-PT" sz="2400" b="1" dirty="0" err="1"/>
              <a:t>Platform</a:t>
            </a: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312699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1427A3F-7AAB-9A8C-5AC7-ECD67C634140}"/>
              </a:ext>
            </a:extLst>
          </p:cNvPr>
          <p:cNvGrpSpPr/>
          <p:nvPr/>
        </p:nvGrpSpPr>
        <p:grpSpPr>
          <a:xfrm>
            <a:off x="3951248" y="2002967"/>
            <a:ext cx="4289504" cy="4129092"/>
            <a:chOff x="3951248" y="2034609"/>
            <a:chExt cx="4289504" cy="41290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4A3C507-165F-7266-3A11-16A6AC87A8F9}"/>
                </a:ext>
              </a:extLst>
            </p:cNvPr>
            <p:cNvSpPr/>
            <p:nvPr/>
          </p:nvSpPr>
          <p:spPr>
            <a:xfrm>
              <a:off x="4506698" y="2594676"/>
              <a:ext cx="3178604" cy="2990956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755FBE-0031-191C-8B2C-482D50146E38}"/>
                </a:ext>
              </a:extLst>
            </p:cNvPr>
            <p:cNvSpPr/>
            <p:nvPr/>
          </p:nvSpPr>
          <p:spPr>
            <a:xfrm>
              <a:off x="5428523" y="2034609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D0B782-45A9-B0F0-6E21-B6A5A504706C}"/>
                </a:ext>
              </a:extLst>
            </p:cNvPr>
            <p:cNvSpPr/>
            <p:nvPr/>
          </p:nvSpPr>
          <p:spPr>
            <a:xfrm>
              <a:off x="3951248" y="2723574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143896-8FA1-230B-6A83-9F7F8E80FD1D}"/>
                </a:ext>
              </a:extLst>
            </p:cNvPr>
            <p:cNvSpPr/>
            <p:nvPr/>
          </p:nvSpPr>
          <p:spPr>
            <a:xfrm>
              <a:off x="5428523" y="4907556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98A612-0A30-ACDC-00A8-D830AA1B5E3C}"/>
                </a:ext>
              </a:extLst>
            </p:cNvPr>
            <p:cNvSpPr/>
            <p:nvPr/>
          </p:nvSpPr>
          <p:spPr>
            <a:xfrm>
              <a:off x="6905799" y="2719118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B32052A-6ED0-7FB7-1711-0E7DDA65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9299" y="2329327"/>
              <a:ext cx="779582" cy="779582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047A46D-6BB0-E326-20DB-A3CF0182C327}"/>
                </a:ext>
              </a:extLst>
            </p:cNvPr>
            <p:cNvSpPr/>
            <p:nvPr/>
          </p:nvSpPr>
          <p:spPr>
            <a:xfrm>
              <a:off x="3951248" y="4108615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B2D8CF-EBFC-E65B-F481-5AB71F932481}"/>
                </a:ext>
              </a:extLst>
            </p:cNvPr>
            <p:cNvSpPr/>
            <p:nvPr/>
          </p:nvSpPr>
          <p:spPr>
            <a:xfrm>
              <a:off x="6905799" y="4099704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32105EBA-EF32-91FC-D04D-A284E7652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7495" y="2955961"/>
              <a:ext cx="782458" cy="782458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4823098E-A23D-A028-E696-1CD2EE111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0629" y="2966746"/>
              <a:ext cx="782458" cy="782458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06F0961F-7087-E33D-044F-68B2B0168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7495" y="4345458"/>
              <a:ext cx="782458" cy="782458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41D3D135-1F75-71F9-31A9-42A368874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0629" y="4345458"/>
              <a:ext cx="782458" cy="782458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A8A113-1D86-C27F-F045-B11355190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7861" y="5194403"/>
              <a:ext cx="782458" cy="782458"/>
            </a:xfrm>
            <a:prstGeom prst="rect">
              <a:avLst/>
            </a:prstGeom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9FBB1BF2-48D9-3B35-48A5-70DAC0D83C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1790" y="3792544"/>
            <a:ext cx="632141" cy="63214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E14EA911-B3AA-E19F-95D9-BF09B6A044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3452" y="3792544"/>
            <a:ext cx="672825" cy="632152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5C80F97A-67CA-1148-BFE5-419BD2A488C4}"/>
              </a:ext>
            </a:extLst>
          </p:cNvPr>
          <p:cNvSpPr txBox="1"/>
          <p:nvPr/>
        </p:nvSpPr>
        <p:spPr>
          <a:xfrm>
            <a:off x="5464718" y="1600285"/>
            <a:ext cx="126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Orçamento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78AE74D-ACD0-1942-488E-68E2EA77787C}"/>
              </a:ext>
            </a:extLst>
          </p:cNvPr>
          <p:cNvSpPr txBox="1"/>
          <p:nvPr/>
        </p:nvSpPr>
        <p:spPr>
          <a:xfrm>
            <a:off x="3036572" y="3141667"/>
            <a:ext cx="90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Tempo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C9ACDB9-697D-5A1A-95C2-8CFF8734BB53}"/>
              </a:ext>
            </a:extLst>
          </p:cNvPr>
          <p:cNvSpPr txBox="1"/>
          <p:nvPr/>
        </p:nvSpPr>
        <p:spPr>
          <a:xfrm>
            <a:off x="8237917" y="3141667"/>
            <a:ext cx="99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Alcance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BCFC32C-D2FE-9C60-6FE9-689477123079}"/>
              </a:ext>
            </a:extLst>
          </p:cNvPr>
          <p:cNvSpPr txBox="1"/>
          <p:nvPr/>
        </p:nvSpPr>
        <p:spPr>
          <a:xfrm>
            <a:off x="2492954" y="4520379"/>
            <a:ext cx="145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Desempenho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DF4F15A-0A98-7926-FF41-C31EF09E462C}"/>
              </a:ext>
            </a:extLst>
          </p:cNvPr>
          <p:cNvSpPr txBox="1"/>
          <p:nvPr/>
        </p:nvSpPr>
        <p:spPr>
          <a:xfrm>
            <a:off x="8247900" y="4520379"/>
            <a:ext cx="99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UI &amp; UX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325928C-39FA-6A91-D05C-8584B8E71360}"/>
              </a:ext>
            </a:extLst>
          </p:cNvPr>
          <p:cNvSpPr txBox="1"/>
          <p:nvPr/>
        </p:nvSpPr>
        <p:spPr>
          <a:xfrm>
            <a:off x="5274391" y="6213945"/>
            <a:ext cx="164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Funcionalidade</a:t>
            </a:r>
          </a:p>
        </p:txBody>
      </p:sp>
    </p:spTree>
    <p:extLst>
      <p:ext uri="{BB962C8B-B14F-4D97-AF65-F5344CB8AC3E}">
        <p14:creationId xmlns:p14="http://schemas.microsoft.com/office/powerpoint/2010/main" val="24472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04C7CAE-49E3-6A2D-F818-1D0F7CB3B2A7}"/>
              </a:ext>
            </a:extLst>
          </p:cNvPr>
          <p:cNvGrpSpPr/>
          <p:nvPr/>
        </p:nvGrpSpPr>
        <p:grpSpPr>
          <a:xfrm>
            <a:off x="2855143" y="2821688"/>
            <a:ext cx="6481714" cy="1755270"/>
            <a:chOff x="3091377" y="2789031"/>
            <a:chExt cx="6481714" cy="1755270"/>
          </a:xfrm>
        </p:grpSpPr>
        <p:pic>
          <p:nvPicPr>
            <p:cNvPr id="7" name="Imagem 6" descr="Uma imagem com texto, símbolo, paragem&#10;&#10;Descrição gerada automaticamente">
              <a:extLst>
                <a:ext uri="{FF2B5EF4-FFF2-40B4-BE49-F238E27FC236}">
                  <a16:creationId xmlns:a16="http://schemas.microsoft.com/office/drawing/2014/main" id="{84029956-F698-8FD8-9AAD-57D0CC458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1377" y="2849061"/>
              <a:ext cx="1535604" cy="169524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DBB38E9-13F8-5B88-5E38-EF7425E3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6854" y="3021134"/>
              <a:ext cx="1351094" cy="1351094"/>
            </a:xfrm>
            <a:prstGeom prst="rect">
              <a:avLst/>
            </a:prstGeom>
          </p:spPr>
        </p:pic>
        <p:pic>
          <p:nvPicPr>
            <p:cNvPr id="13" name="Imagem 12" descr="Uma imagem com texto, símbolo, exterior, vermelho&#10;&#10;Descrição gerada automaticamente">
              <a:extLst>
                <a:ext uri="{FF2B5EF4-FFF2-40B4-BE49-F238E27FC236}">
                  <a16:creationId xmlns:a16="http://schemas.microsoft.com/office/drawing/2014/main" id="{1134E723-198C-76BC-1691-BEE2AE84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7821" y="2789031"/>
              <a:ext cx="1755270" cy="1755270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FA128DB-E8B7-DD1C-A4CF-A10FCA6A4ABE}"/>
                </a:ext>
              </a:extLst>
            </p:cNvPr>
            <p:cNvSpPr txBox="1"/>
            <p:nvPr/>
          </p:nvSpPr>
          <p:spPr>
            <a:xfrm>
              <a:off x="4419600" y="3281183"/>
              <a:ext cx="1127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/>
                <a:t>=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A9FB44F-AA0A-8E62-116A-1D52873E70A5}"/>
                </a:ext>
              </a:extLst>
            </p:cNvPr>
            <p:cNvSpPr txBox="1"/>
            <p:nvPr/>
          </p:nvSpPr>
          <p:spPr>
            <a:xfrm>
              <a:off x="6897948" y="3281183"/>
              <a:ext cx="1127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517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pic>
        <p:nvPicPr>
          <p:cNvPr id="3074" name="Picture 2" descr="Gotta pay for these diapers bro : r/memes">
            <a:extLst>
              <a:ext uri="{FF2B5EF4-FFF2-40B4-BE49-F238E27FC236}">
                <a16:creationId xmlns:a16="http://schemas.microsoft.com/office/drawing/2014/main" id="{34C22CCF-2377-0308-C281-C9DF0C486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83" y="1800062"/>
            <a:ext cx="5048033" cy="469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719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Implementação</a:t>
            </a:r>
          </a:p>
        </p:txBody>
      </p:sp>
      <p:pic>
        <p:nvPicPr>
          <p:cNvPr id="2050" name="Picture 2" descr="Construction Working GIF - Construction Working Long Day - Descubre &amp;  Comparte GIFs">
            <a:extLst>
              <a:ext uri="{FF2B5EF4-FFF2-40B4-BE49-F238E27FC236}">
                <a16:creationId xmlns:a16="http://schemas.microsoft.com/office/drawing/2014/main" id="{D6882240-9F8F-FF53-A158-C7D8F282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97" y="909384"/>
            <a:ext cx="6492204" cy="365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21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450189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Estudo das tecnologias</a:t>
            </a:r>
          </a:p>
        </p:txBody>
      </p:sp>
    </p:spTree>
    <p:extLst>
      <p:ext uri="{BB962C8B-B14F-4D97-AF65-F5344CB8AC3E}">
        <p14:creationId xmlns:p14="http://schemas.microsoft.com/office/powerpoint/2010/main" val="1599559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69A02B2-AC8D-7A40-DC84-AE4F6360BC14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Módulos</a:t>
            </a:r>
          </a:p>
        </p:txBody>
      </p:sp>
      <p:sp>
        <p:nvSpPr>
          <p:cNvPr id="17" name="Marcador de Posição de Conteúdo 4">
            <a:extLst>
              <a:ext uri="{FF2B5EF4-FFF2-40B4-BE49-F238E27FC236}">
                <a16:creationId xmlns:a16="http://schemas.microsoft.com/office/drawing/2014/main" id="{0F6A1674-319B-D28A-F5EA-800FE062F501}"/>
              </a:ext>
            </a:extLst>
          </p:cNvPr>
          <p:cNvSpPr txBox="1">
            <a:spLocks/>
          </p:cNvSpPr>
          <p:nvPr/>
        </p:nvSpPr>
        <p:spPr>
          <a:xfrm>
            <a:off x="838199" y="2637208"/>
            <a:ext cx="5257801" cy="348005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As aplicações Angular são modulares por natureza, possuindo o seu próprio sistema de modularidade, </a:t>
            </a:r>
            <a:r>
              <a:rPr lang="pt-PT" sz="1600" i="1" dirty="0" err="1"/>
              <a:t>NgModules</a:t>
            </a:r>
            <a:r>
              <a:rPr lang="pt-PT" sz="1600" i="1" dirty="0"/>
              <a:t>;</a:t>
            </a:r>
          </a:p>
          <a:p>
            <a:r>
              <a:rPr lang="pt-PT" sz="1600" dirty="0"/>
              <a:t>Módulos são criados consoante um domínio;</a:t>
            </a:r>
          </a:p>
          <a:p>
            <a:r>
              <a:rPr lang="pt-PT" sz="1600" dirty="0"/>
              <a:t>Fornecem um contexto de compilação;</a:t>
            </a:r>
          </a:p>
          <a:p>
            <a:r>
              <a:rPr lang="pt-PT" sz="1600" dirty="0"/>
              <a:t>Podem agregar componentes, serviços e até outros módulos;</a:t>
            </a:r>
          </a:p>
          <a:p>
            <a:r>
              <a:rPr lang="pt-PT" sz="1600" dirty="0"/>
              <a:t>Os módulos são organizados sobre uma estrutura hierárquica;</a:t>
            </a:r>
          </a:p>
          <a:p>
            <a:r>
              <a:rPr lang="pt-PT" sz="1600" dirty="0"/>
              <a:t>Cada aplicação tem pelo menos um módulo (raiz);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8BB3054-32B6-2D2C-657E-B7C56120C227}"/>
              </a:ext>
            </a:extLst>
          </p:cNvPr>
          <p:cNvGrpSpPr/>
          <p:nvPr/>
        </p:nvGrpSpPr>
        <p:grpSpPr>
          <a:xfrm>
            <a:off x="7150810" y="3169307"/>
            <a:ext cx="3722751" cy="1955902"/>
            <a:chOff x="7277983" y="3226014"/>
            <a:chExt cx="3722751" cy="1955902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5165883-0FDE-4003-7F2B-049BB85AA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6352" y="3226014"/>
              <a:ext cx="1474382" cy="1474382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7858F920-4702-03E5-8317-304C6A5E8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7983" y="3226014"/>
              <a:ext cx="1474382" cy="1474382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9F6F828C-28E3-4432-2BE4-1BFE2A1D548F}"/>
                </a:ext>
              </a:extLst>
            </p:cNvPr>
            <p:cNvSpPr txBox="1"/>
            <p:nvPr/>
          </p:nvSpPr>
          <p:spPr>
            <a:xfrm>
              <a:off x="7487090" y="4792963"/>
              <a:ext cx="1056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i="1" dirty="0" err="1"/>
                <a:t>Lazy</a:t>
              </a:r>
              <a:endParaRPr lang="pt-PT" i="1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A76E5B5-124F-C2A0-F78A-1CD346C92BB3}"/>
                </a:ext>
              </a:extLst>
            </p:cNvPr>
            <p:cNvSpPr txBox="1"/>
            <p:nvPr/>
          </p:nvSpPr>
          <p:spPr>
            <a:xfrm>
              <a:off x="9735459" y="4812584"/>
              <a:ext cx="1056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i="1" dirty="0" err="1"/>
                <a:t>Eager</a:t>
              </a:r>
              <a:endParaRPr lang="pt-PT" i="1" dirty="0"/>
            </a:p>
          </p:txBody>
        </p:sp>
      </p:grpSp>
      <p:sp>
        <p:nvSpPr>
          <p:cNvPr id="27" name="Marcador de Posição de Conteúdo 4">
            <a:extLst>
              <a:ext uri="{FF2B5EF4-FFF2-40B4-BE49-F238E27FC236}">
                <a16:creationId xmlns:a16="http://schemas.microsoft.com/office/drawing/2014/main" id="{3DC59BB4-8EC5-F7A0-F0F5-6CF23E759903}"/>
              </a:ext>
            </a:extLst>
          </p:cNvPr>
          <p:cNvSpPr txBox="1">
            <a:spLocks/>
          </p:cNvSpPr>
          <p:nvPr/>
        </p:nvSpPr>
        <p:spPr>
          <a:xfrm>
            <a:off x="6670572" y="2637207"/>
            <a:ext cx="4683228" cy="35288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1600" dirty="0"/>
              <a:t>Modos de carregamento</a:t>
            </a:r>
          </a:p>
        </p:txBody>
      </p:sp>
    </p:spTree>
    <p:extLst>
      <p:ext uri="{BB962C8B-B14F-4D97-AF65-F5344CB8AC3E}">
        <p14:creationId xmlns:p14="http://schemas.microsoft.com/office/powerpoint/2010/main" val="1083884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FE50100-E654-C81E-BF1C-A181E820FBE3}"/>
              </a:ext>
            </a:extLst>
          </p:cNvPr>
          <p:cNvGrpSpPr/>
          <p:nvPr/>
        </p:nvGrpSpPr>
        <p:grpSpPr>
          <a:xfrm>
            <a:off x="7581650" y="2703440"/>
            <a:ext cx="3427380" cy="3084540"/>
            <a:chOff x="838200" y="2545533"/>
            <a:chExt cx="3687388" cy="3318540"/>
          </a:xfrm>
        </p:grpSpPr>
        <p:pic>
          <p:nvPicPr>
            <p:cNvPr id="1026" name="Picture 2" descr="Getting started with HTML. Hello, This is Anupam and it's my first… | by  Anupam Roy | Medium">
              <a:extLst>
                <a:ext uri="{FF2B5EF4-FFF2-40B4-BE49-F238E27FC236}">
                  <a16:creationId xmlns:a16="http://schemas.microsoft.com/office/drawing/2014/main" id="{F675D31A-7F81-54D3-BBFD-37669313E9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80"/>
            <a:stretch/>
          </p:blipFill>
          <p:spPr bwMode="auto">
            <a:xfrm>
              <a:off x="838200" y="2824953"/>
              <a:ext cx="3687388" cy="303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Marcador de Posição de Conteúdo 4">
              <a:extLst>
                <a:ext uri="{FF2B5EF4-FFF2-40B4-BE49-F238E27FC236}">
                  <a16:creationId xmlns:a16="http://schemas.microsoft.com/office/drawing/2014/main" id="{B5C5C034-F45A-C19D-94B0-D80A81EA048C}"/>
                </a:ext>
              </a:extLst>
            </p:cNvPr>
            <p:cNvSpPr txBox="1">
              <a:spLocks/>
            </p:cNvSpPr>
            <p:nvPr/>
          </p:nvSpPr>
          <p:spPr>
            <a:xfrm>
              <a:off x="3298676" y="2545533"/>
              <a:ext cx="1226911" cy="3544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PT" sz="2000" dirty="0"/>
                <a:t>CSS</a:t>
              </a:r>
            </a:p>
          </p:txBody>
        </p:sp>
        <p:sp>
          <p:nvSpPr>
            <p:cNvPr id="8" name="Marcador de Posição de Conteúdo 4">
              <a:extLst>
                <a:ext uri="{FF2B5EF4-FFF2-40B4-BE49-F238E27FC236}">
                  <a16:creationId xmlns:a16="http://schemas.microsoft.com/office/drawing/2014/main" id="{A590B8F0-6267-D14A-3BB6-29276D332EA7}"/>
                </a:ext>
              </a:extLst>
            </p:cNvPr>
            <p:cNvSpPr txBox="1">
              <a:spLocks/>
            </p:cNvSpPr>
            <p:nvPr/>
          </p:nvSpPr>
          <p:spPr>
            <a:xfrm>
              <a:off x="841527" y="2545533"/>
              <a:ext cx="1226911" cy="3544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PT" sz="2000" dirty="0"/>
                <a:t>HTML</a:t>
              </a:r>
            </a:p>
          </p:txBody>
        </p:sp>
        <p:sp>
          <p:nvSpPr>
            <p:cNvPr id="10" name="Marcador de Posição de Conteúdo 4">
              <a:extLst>
                <a:ext uri="{FF2B5EF4-FFF2-40B4-BE49-F238E27FC236}">
                  <a16:creationId xmlns:a16="http://schemas.microsoft.com/office/drawing/2014/main" id="{5979D712-220F-0F86-877F-4AE8F02D4756}"/>
                </a:ext>
              </a:extLst>
            </p:cNvPr>
            <p:cNvSpPr txBox="1">
              <a:spLocks/>
            </p:cNvSpPr>
            <p:nvPr/>
          </p:nvSpPr>
          <p:spPr>
            <a:xfrm>
              <a:off x="2071764" y="2545533"/>
              <a:ext cx="1226911" cy="3544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PT" sz="2000" dirty="0"/>
                <a:t>TS</a:t>
              </a:r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26C37197-B7BD-FF47-DAA3-0CD250FA3A1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Componentes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FEDECC-E396-2DE5-5B3C-A0FE8D488051}"/>
              </a:ext>
            </a:extLst>
          </p:cNvPr>
          <p:cNvSpPr txBox="1"/>
          <p:nvPr/>
        </p:nvSpPr>
        <p:spPr>
          <a:xfrm>
            <a:off x="838200" y="2900094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HTML</a:t>
            </a:r>
            <a:r>
              <a:rPr lang="pt-PT" dirty="0"/>
              <a:t> - </a:t>
            </a:r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responsável por corporizar, isto é, estruturar os elementos de um componente)</a:t>
            </a:r>
            <a:r>
              <a:rPr lang="pt-PT" dirty="0">
                <a:effectLst/>
              </a:rPr>
              <a:t> </a:t>
            </a:r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CE46AC-C48C-EEB3-EBDA-63FF8B6DADB2}"/>
              </a:ext>
            </a:extLst>
          </p:cNvPr>
          <p:cNvSpPr txBox="1"/>
          <p:nvPr/>
        </p:nvSpPr>
        <p:spPr>
          <a:xfrm>
            <a:off x="838200" y="3523633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CSS</a:t>
            </a:r>
            <a:r>
              <a:rPr lang="pt-PT" dirty="0"/>
              <a:t> - </a:t>
            </a:r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responsável por definir estilos, isto é, cores, fontes, espaçamentos, entre outros, aos elementos do componente</a:t>
            </a:r>
            <a:r>
              <a:rPr lang="pt-PT" dirty="0">
                <a:effectLst/>
              </a:rPr>
              <a:t> </a:t>
            </a:r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6754334-705A-EDE8-0CB9-004169AA2840}"/>
              </a:ext>
            </a:extLst>
          </p:cNvPr>
          <p:cNvSpPr txBox="1"/>
          <p:nvPr/>
        </p:nvSpPr>
        <p:spPr>
          <a:xfrm>
            <a:off x="838200" y="4147171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TS</a:t>
            </a:r>
            <a:r>
              <a:rPr lang="pt-PT" dirty="0"/>
              <a:t> - </a:t>
            </a:r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responsável por comportar a lógica de negócio do componente, com vista a conferir maior reatividade</a:t>
            </a:r>
            <a:r>
              <a:rPr lang="pt-PT" dirty="0">
                <a:effectLst/>
              </a:rPr>
              <a:t> </a:t>
            </a:r>
            <a:endParaRPr lang="pt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2F78DF-3089-93D6-3023-ADF51E818581}"/>
              </a:ext>
            </a:extLst>
          </p:cNvPr>
          <p:cNvSpPr txBox="1"/>
          <p:nvPr/>
        </p:nvSpPr>
        <p:spPr>
          <a:xfrm>
            <a:off x="8188199" y="5849150"/>
            <a:ext cx="2214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Analogia do Componente com Anatomia Humana</a:t>
            </a:r>
          </a:p>
        </p:txBody>
      </p:sp>
    </p:spTree>
    <p:extLst>
      <p:ext uri="{BB962C8B-B14F-4D97-AF65-F5344CB8AC3E}">
        <p14:creationId xmlns:p14="http://schemas.microsoft.com/office/powerpoint/2010/main" val="2827954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6C37197-B7BD-FF47-DAA3-0CD250FA3A1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Serviços</a:t>
            </a:r>
          </a:p>
        </p:txBody>
      </p:sp>
      <p:pic>
        <p:nvPicPr>
          <p:cNvPr id="1026" name="Picture 2" descr="Serviços Angular">
            <a:extLst>
              <a:ext uri="{FF2B5EF4-FFF2-40B4-BE49-F238E27FC236}">
                <a16:creationId xmlns:a16="http://schemas.microsoft.com/office/drawing/2014/main" id="{2A13D112-0F35-B775-7422-E6B68A2F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206" y="3104069"/>
            <a:ext cx="5329594" cy="226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4B289C3-E6E8-4FEF-3E83-C487885824F2}"/>
              </a:ext>
            </a:extLst>
          </p:cNvPr>
          <p:cNvSpPr txBox="1"/>
          <p:nvPr/>
        </p:nvSpPr>
        <p:spPr>
          <a:xfrm>
            <a:off x="838200" y="2900094"/>
            <a:ext cx="457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Responsável por manusear as solicitações de obtenção ou envio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F70AF1-6420-3CA3-E0C2-BE8370BB22C0}"/>
              </a:ext>
            </a:extLst>
          </p:cNvPr>
          <p:cNvSpPr txBox="1"/>
          <p:nvPr/>
        </p:nvSpPr>
        <p:spPr>
          <a:xfrm>
            <a:off x="838200" y="3546425"/>
            <a:ext cx="4578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Maneira recomendada de partilhar informações entre componentes que não possuem relação direta</a:t>
            </a:r>
          </a:p>
        </p:txBody>
      </p:sp>
    </p:spTree>
    <p:extLst>
      <p:ext uri="{BB962C8B-B14F-4D97-AF65-F5344CB8AC3E}">
        <p14:creationId xmlns:p14="http://schemas.microsoft.com/office/powerpoint/2010/main" val="68308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3AD4AD4-6133-226A-5668-BCC0456C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6DE6E7-387A-B936-B0CA-01F9C10C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781" y="5305171"/>
            <a:ext cx="432000" cy="432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E73DEA-44AD-AF96-DB88-6E3A8B802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784" y="5305171"/>
            <a:ext cx="432000" cy="43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F737A8-5C7C-121E-24AD-506449154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787" y="5305171"/>
            <a:ext cx="432000" cy="432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FE5246C-7E14-5A9B-85D6-071DC8E1EB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442"/>
          <a:stretch/>
        </p:blipFill>
        <p:spPr>
          <a:xfrm>
            <a:off x="8790787" y="1399231"/>
            <a:ext cx="2265994" cy="38078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A1489D4-514E-496C-52F5-89B5F45A366B}"/>
              </a:ext>
            </a:extLst>
          </p:cNvPr>
          <p:cNvSpPr txBox="1"/>
          <p:nvPr/>
        </p:nvSpPr>
        <p:spPr>
          <a:xfrm>
            <a:off x="9040966" y="5835275"/>
            <a:ext cx="176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i="1" dirty="0"/>
              <a:t>@</a:t>
            </a:r>
            <a:r>
              <a:rPr lang="pt-PT" i="1" dirty="0" err="1"/>
              <a:t>LazaroPinheiro</a:t>
            </a:r>
            <a:endParaRPr lang="pt-PT" i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CD4987-7575-A6B3-2163-EA1611FABCE4}"/>
              </a:ext>
            </a:extLst>
          </p:cNvPr>
          <p:cNvSpPr txBox="1"/>
          <p:nvPr/>
        </p:nvSpPr>
        <p:spPr>
          <a:xfrm>
            <a:off x="838200" y="1776248"/>
            <a:ext cx="661363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Nome: </a:t>
            </a:r>
            <a:r>
              <a:rPr lang="pt-PT" dirty="0"/>
              <a:t>Lázaro Pinheiro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Idade: </a:t>
            </a:r>
            <a:r>
              <a:rPr lang="pt-PT" dirty="0"/>
              <a:t>23 anos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Natural: </a:t>
            </a:r>
            <a:r>
              <a:rPr lang="pt-PT" dirty="0"/>
              <a:t>Braga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Curso: </a:t>
            </a:r>
            <a:r>
              <a:rPr lang="pt-PT" dirty="0" err="1"/>
              <a:t>MiEI</a:t>
            </a:r>
            <a:endParaRPr lang="pt-PT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Engenharia de Aplicações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Sistemas Distribuídos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Profissão: </a:t>
            </a:r>
            <a:r>
              <a:rPr lang="pt-PT" dirty="0"/>
              <a:t>Estudante &amp; Investigador Lab4&amp;Spaces</a:t>
            </a:r>
          </a:p>
        </p:txBody>
      </p:sp>
    </p:spTree>
    <p:extLst>
      <p:ext uri="{BB962C8B-B14F-4D97-AF65-F5344CB8AC3E}">
        <p14:creationId xmlns:p14="http://schemas.microsoft.com/office/powerpoint/2010/main" val="228747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6C37197-B7BD-FF47-DAA3-0CD250FA3A1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Layouts - </a:t>
            </a:r>
            <a:r>
              <a:rPr lang="pt-PT" sz="3200" b="1" dirty="0" err="1">
                <a:solidFill>
                  <a:schemeClr val="bg1">
                    <a:lumMod val="65000"/>
                  </a:schemeClr>
                </a:solidFill>
              </a:rPr>
              <a:t>GridLayout</a:t>
            </a:r>
            <a:endParaRPr lang="pt-PT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0B921B-5FF6-4B9F-15AC-E35E547DCFA8}"/>
              </a:ext>
            </a:extLst>
          </p:cNvPr>
          <p:cNvSpPr txBox="1"/>
          <p:nvPr/>
        </p:nvSpPr>
        <p:spPr>
          <a:xfrm>
            <a:off x="838199" y="3767100"/>
            <a:ext cx="3677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Como definir a dimensão?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Fixo – Valor absoluto (e.g., 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Responsivo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dirty="0"/>
              <a:t>“auto” - Adapta a dimensão da linha ou da coluna à dimensão do filho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dirty="0"/>
              <a:t>“</a:t>
            </a:r>
            <a:r>
              <a:rPr lang="pt-PT" sz="1050" dirty="0"/>
              <a:t>*</a:t>
            </a:r>
            <a:r>
              <a:rPr lang="pt-PT" sz="1400" dirty="0"/>
              <a:t>” - Utiliza como dimensão da linha ou da coluna o máximo de espaço disponível</a:t>
            </a:r>
          </a:p>
          <a:p>
            <a:endParaRPr lang="pt-PT" sz="1400" dirty="0"/>
          </a:p>
        </p:txBody>
      </p:sp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89977634-A988-C49B-E6E2-0CB99859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08" y="2569708"/>
            <a:ext cx="5472892" cy="15183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91A6216-D1F1-77E7-8570-CA80E326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894" y="4368224"/>
            <a:ext cx="2022919" cy="2005988"/>
          </a:xfrm>
          <a:prstGeom prst="rect">
            <a:avLst/>
          </a:prstGeom>
        </p:spPr>
      </p:pic>
      <p:sp>
        <p:nvSpPr>
          <p:cNvPr id="11" name="Marcador de Posição de Conteúdo 4">
            <a:extLst>
              <a:ext uri="{FF2B5EF4-FFF2-40B4-BE49-F238E27FC236}">
                <a16:creationId xmlns:a16="http://schemas.microsoft.com/office/drawing/2014/main" id="{F42E5AE3-35FD-FC07-E26C-8C3A45E57DF7}"/>
              </a:ext>
            </a:extLst>
          </p:cNvPr>
          <p:cNvSpPr txBox="1">
            <a:spLocks/>
          </p:cNvSpPr>
          <p:nvPr/>
        </p:nvSpPr>
        <p:spPr>
          <a:xfrm>
            <a:off x="838199" y="2569708"/>
            <a:ext cx="3614227" cy="8043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Organiza os elementos filhos de forma semelhante a uma tabela (linhas, colunas e células)</a:t>
            </a:r>
          </a:p>
        </p:txBody>
      </p:sp>
    </p:spTree>
    <p:extLst>
      <p:ext uri="{BB962C8B-B14F-4D97-AF65-F5344CB8AC3E}">
        <p14:creationId xmlns:p14="http://schemas.microsoft.com/office/powerpoint/2010/main" val="3952432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6C37197-B7BD-FF47-DAA3-0CD250FA3A1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Layouts - </a:t>
            </a:r>
            <a:r>
              <a:rPr lang="pt-PT" sz="3200" b="1" dirty="0" err="1">
                <a:solidFill>
                  <a:schemeClr val="bg1">
                    <a:lumMod val="65000"/>
                  </a:schemeClr>
                </a:solidFill>
              </a:rPr>
              <a:t>StackLayout</a:t>
            </a:r>
            <a:endParaRPr lang="pt-PT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4311506F-71D8-E82C-33D1-4A67F57C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82" y="2569708"/>
            <a:ext cx="5536318" cy="1253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5F7D8CB-3053-695B-76E7-2FB2099C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893" y="4368224"/>
            <a:ext cx="2022919" cy="2015427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7B758822-4F3C-9681-AB01-AFFB7F652DF1}"/>
              </a:ext>
            </a:extLst>
          </p:cNvPr>
          <p:cNvSpPr/>
          <p:nvPr/>
        </p:nvSpPr>
        <p:spPr>
          <a:xfrm>
            <a:off x="1466412" y="4599920"/>
            <a:ext cx="2533215" cy="1179646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600" dirty="0">
                <a:solidFill>
                  <a:schemeClr val="tx1"/>
                </a:solidFill>
              </a:rPr>
              <a:t>Aninhar muitos </a:t>
            </a:r>
            <a:r>
              <a:rPr lang="pt-PT" sz="1600" dirty="0" err="1">
                <a:solidFill>
                  <a:schemeClr val="tx1"/>
                </a:solidFill>
              </a:rPr>
              <a:t>StackLayout’s</a:t>
            </a:r>
            <a:r>
              <a:rPr lang="pt-PT" sz="1600" dirty="0">
                <a:solidFill>
                  <a:schemeClr val="tx1"/>
                </a:solidFill>
              </a:rPr>
              <a:t> degradará o desempenho da aplicação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C45A6ED-82DD-8E1D-C84B-6C75A37D551A}"/>
              </a:ext>
            </a:extLst>
          </p:cNvPr>
          <p:cNvSpPr/>
          <p:nvPr/>
        </p:nvSpPr>
        <p:spPr>
          <a:xfrm>
            <a:off x="1466412" y="4259638"/>
            <a:ext cx="2533215" cy="3402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Importante</a:t>
            </a:r>
          </a:p>
        </p:txBody>
      </p:sp>
      <p:sp>
        <p:nvSpPr>
          <p:cNvPr id="20" name="Marcador de Posição de Conteúdo 4">
            <a:extLst>
              <a:ext uri="{FF2B5EF4-FFF2-40B4-BE49-F238E27FC236}">
                <a16:creationId xmlns:a16="http://schemas.microsoft.com/office/drawing/2014/main" id="{FF159C5C-4F29-2D2E-BC7F-6478EDC69A65}"/>
              </a:ext>
            </a:extLst>
          </p:cNvPr>
          <p:cNvSpPr txBox="1">
            <a:spLocks/>
          </p:cNvSpPr>
          <p:nvPr/>
        </p:nvSpPr>
        <p:spPr>
          <a:xfrm>
            <a:off x="838199" y="2569708"/>
            <a:ext cx="3929245" cy="8043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Organiza os elementos filho verticalmente (padrão) ou horizontalmente</a:t>
            </a:r>
          </a:p>
        </p:txBody>
      </p:sp>
    </p:spTree>
    <p:extLst>
      <p:ext uri="{BB962C8B-B14F-4D97-AF65-F5344CB8AC3E}">
        <p14:creationId xmlns:p14="http://schemas.microsoft.com/office/powerpoint/2010/main" val="3782039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6C37197-B7BD-FF47-DAA3-0CD250FA3A1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Layouts - </a:t>
            </a:r>
            <a:r>
              <a:rPr lang="pt-PT" sz="3200" b="1" dirty="0" err="1">
                <a:solidFill>
                  <a:schemeClr val="bg1">
                    <a:lumMod val="65000"/>
                  </a:schemeClr>
                </a:solidFill>
              </a:rPr>
              <a:t>FlexboxLayout</a:t>
            </a:r>
            <a:endParaRPr lang="pt-PT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Marcador de Posição de Conteúdo 4">
            <a:extLst>
              <a:ext uri="{FF2B5EF4-FFF2-40B4-BE49-F238E27FC236}">
                <a16:creationId xmlns:a16="http://schemas.microsoft.com/office/drawing/2014/main" id="{7BD99C51-2F41-A610-A775-50EE504190DE}"/>
              </a:ext>
            </a:extLst>
          </p:cNvPr>
          <p:cNvSpPr txBox="1">
            <a:spLocks/>
          </p:cNvSpPr>
          <p:nvPr/>
        </p:nvSpPr>
        <p:spPr>
          <a:xfrm>
            <a:off x="838199" y="2569708"/>
            <a:ext cx="3929245" cy="12533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“Fornece uma implementação não exata do layout CSS </a:t>
            </a:r>
            <a:r>
              <a:rPr lang="pt-PT" sz="1600" dirty="0" err="1"/>
              <a:t>Flexbox</a:t>
            </a:r>
            <a:r>
              <a:rPr lang="pt-PT" sz="1600" dirty="0"/>
              <a:t>.”</a:t>
            </a:r>
          </a:p>
          <a:p>
            <a:r>
              <a:rPr lang="pt-PT" sz="1600" dirty="0"/>
              <a:t>Organiza os elementos filho horizontalmente (padrão) ou verticalmente</a:t>
            </a:r>
          </a:p>
          <a:p>
            <a:endParaRPr lang="pt-PT" sz="16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51BF2BB-6024-5E81-8CEB-93358CBC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841" y="2815343"/>
            <a:ext cx="2026233" cy="201542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DEE826E-4F23-5236-2A07-4E30125A9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881" y="2824078"/>
            <a:ext cx="2022919" cy="2006692"/>
          </a:xfrm>
          <a:prstGeom prst="rect">
            <a:avLst/>
          </a:prstGeom>
        </p:spPr>
      </p:pic>
      <p:pic>
        <p:nvPicPr>
          <p:cNvPr id="21" name="Imagem 20" descr="Uma imagem com texto&#10;&#10;Descrição gerada automaticamente">
            <a:extLst>
              <a:ext uri="{FF2B5EF4-FFF2-40B4-BE49-F238E27FC236}">
                <a16:creationId xmlns:a16="http://schemas.microsoft.com/office/drawing/2014/main" id="{A08A08FD-0B32-51D5-2E91-6CDFA1B41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5239526"/>
            <a:ext cx="5537058" cy="1253349"/>
          </a:xfrm>
          <a:prstGeom prst="rect">
            <a:avLst/>
          </a:prstGeom>
        </p:spPr>
      </p:pic>
      <p:pic>
        <p:nvPicPr>
          <p:cNvPr id="23" name="Imagem 22" descr="Uma imagem com texto&#10;&#10;Descrição gerada automaticamente">
            <a:extLst>
              <a:ext uri="{FF2B5EF4-FFF2-40B4-BE49-F238E27FC236}">
                <a16:creationId xmlns:a16="http://schemas.microsoft.com/office/drawing/2014/main" id="{CA7249B6-CA24-8D42-16C9-3C4447C312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39"/>
          <a:stretch/>
        </p:blipFill>
        <p:spPr>
          <a:xfrm>
            <a:off x="838199" y="3895271"/>
            <a:ext cx="5537058" cy="12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6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F2300D3-246F-6B68-58A1-1EE299DD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Suplemento 6" title="Web Viewer">
                <a:extLst>
                  <a:ext uri="{FF2B5EF4-FFF2-40B4-BE49-F238E27FC236}">
                    <a16:creationId xmlns:a16="http://schemas.microsoft.com/office/drawing/2014/main" id="{C4AA06DB-4C1F-423B-3C0E-249A263906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1205729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Suplemento 6" title="Web Viewer">
                <a:extLst>
                  <a:ext uri="{FF2B5EF4-FFF2-40B4-BE49-F238E27FC236}">
                    <a16:creationId xmlns:a16="http://schemas.microsoft.com/office/drawing/2014/main" id="{C4AA06DB-4C1F-423B-3C0E-249A263906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777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450189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Estudo das tecnologias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Configuração do ambiente</a:t>
            </a:r>
          </a:p>
        </p:txBody>
      </p:sp>
    </p:spTree>
    <p:extLst>
      <p:ext uri="{BB962C8B-B14F-4D97-AF65-F5344CB8AC3E}">
        <p14:creationId xmlns:p14="http://schemas.microsoft.com/office/powerpoint/2010/main" val="3573223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Suplemento 4" title="Web Viewer">
                <a:extLst>
                  <a:ext uri="{FF2B5EF4-FFF2-40B4-BE49-F238E27FC236}">
                    <a16:creationId xmlns:a16="http://schemas.microsoft.com/office/drawing/2014/main" id="{856B249D-072B-867A-384A-58EE13AAAB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736315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Suplemento 4" title="Web Viewer">
                <a:extLst>
                  <a:ext uri="{FF2B5EF4-FFF2-40B4-BE49-F238E27FC236}">
                    <a16:creationId xmlns:a16="http://schemas.microsoft.com/office/drawing/2014/main" id="{856B249D-072B-867A-384A-58EE13AAAB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217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450189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Estudo das tecnologias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Configuração do ambiente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Escolha do ambiente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4215781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52EC6C5-C5C9-9AAC-463B-3A9B445492B5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Ambiente de desenvolvimento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41822BA-D441-E40E-0AA6-7D4D11511D7B}"/>
              </a:ext>
            </a:extLst>
          </p:cNvPr>
          <p:cNvGrpSpPr/>
          <p:nvPr/>
        </p:nvGrpSpPr>
        <p:grpSpPr>
          <a:xfrm>
            <a:off x="1675091" y="3319525"/>
            <a:ext cx="3584017" cy="1672617"/>
            <a:chOff x="838200" y="5190372"/>
            <a:chExt cx="3584017" cy="1672617"/>
          </a:xfrm>
        </p:grpSpPr>
        <p:pic>
          <p:nvPicPr>
            <p:cNvPr id="4098" name="Picture 2" descr="Xcode on the Mac App Store">
              <a:extLst>
                <a:ext uri="{FF2B5EF4-FFF2-40B4-BE49-F238E27FC236}">
                  <a16:creationId xmlns:a16="http://schemas.microsoft.com/office/drawing/2014/main" id="{E3EE92F0-6270-F230-9012-D52C85562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5454419"/>
              <a:ext cx="1104917" cy="1104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ndroid Studio logo">
              <a:extLst>
                <a:ext uri="{FF2B5EF4-FFF2-40B4-BE49-F238E27FC236}">
                  <a16:creationId xmlns:a16="http://schemas.microsoft.com/office/drawing/2014/main" id="{3A489268-DBD8-A560-FA4B-C88D6466D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205" y="5190372"/>
              <a:ext cx="1489094" cy="167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EDA4599-EFEE-6C4D-780E-ECE4A3F21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299" y="5454418"/>
              <a:ext cx="1104918" cy="1104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89099C56-E70F-73CA-32A1-4D51D3F846C1}"/>
              </a:ext>
            </a:extLst>
          </p:cNvPr>
          <p:cNvSpPr txBox="1">
            <a:spLocks/>
          </p:cNvSpPr>
          <p:nvPr/>
        </p:nvSpPr>
        <p:spPr>
          <a:xfrm>
            <a:off x="838200" y="151390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800" b="1" dirty="0"/>
              <a:t>IDE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4AFE019-84EA-80E8-5645-FBBC5710311C}"/>
              </a:ext>
            </a:extLst>
          </p:cNvPr>
          <p:cNvSpPr txBox="1">
            <a:spLocks/>
          </p:cNvSpPr>
          <p:nvPr/>
        </p:nvSpPr>
        <p:spPr>
          <a:xfrm>
            <a:off x="6088307" y="1513902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ctr"/>
            <a:r>
              <a:rPr lang="pt-PT" sz="3200" b="1" dirty="0"/>
              <a:t>Editor de Texto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E014032-50B1-AE20-5674-2E0F366512EA}"/>
              </a:ext>
            </a:extLst>
          </p:cNvPr>
          <p:cNvGrpSpPr/>
          <p:nvPr/>
        </p:nvGrpSpPr>
        <p:grpSpPr>
          <a:xfrm>
            <a:off x="6988735" y="3564094"/>
            <a:ext cx="3584017" cy="1143871"/>
            <a:chOff x="1675090" y="5084304"/>
            <a:chExt cx="3584017" cy="114387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AE51041-455D-C081-EABB-029865EF6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5090" y="5084304"/>
              <a:ext cx="1104918" cy="1104918"/>
            </a:xfrm>
            <a:prstGeom prst="rect">
              <a:avLst/>
            </a:prstGeom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ED7B42A7-EEF1-987E-2E65-0DBB7B2C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033" y="5084956"/>
              <a:ext cx="1143219" cy="114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ícone Arquivo, tipo, vscode em vscode">
              <a:extLst>
                <a:ext uri="{FF2B5EF4-FFF2-40B4-BE49-F238E27FC236}">
                  <a16:creationId xmlns:a16="http://schemas.microsoft.com/office/drawing/2014/main" id="{B7647420-A362-2901-ACDA-C87E62A24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189" y="5092424"/>
              <a:ext cx="1104918" cy="1104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182C9E16-3232-9B31-E2E4-1AA288716A3E}"/>
              </a:ext>
            </a:extLst>
          </p:cNvPr>
          <p:cNvSpPr txBox="1"/>
          <p:nvPr/>
        </p:nvSpPr>
        <p:spPr>
          <a:xfrm>
            <a:off x="4042508" y="5737685"/>
            <a:ext cx="416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Qual o melhor?</a:t>
            </a:r>
          </a:p>
        </p:txBody>
      </p:sp>
    </p:spTree>
    <p:extLst>
      <p:ext uri="{BB962C8B-B14F-4D97-AF65-F5344CB8AC3E}">
        <p14:creationId xmlns:p14="http://schemas.microsoft.com/office/powerpoint/2010/main" val="3362023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450189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Estudo das tecnologias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Configuração do ambiente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Escolha do ambiente de desenvolvimento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Desenvolver</a:t>
            </a:r>
          </a:p>
        </p:txBody>
      </p:sp>
    </p:spTree>
    <p:extLst>
      <p:ext uri="{BB962C8B-B14F-4D97-AF65-F5344CB8AC3E}">
        <p14:creationId xmlns:p14="http://schemas.microsoft.com/office/powerpoint/2010/main" val="4208863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979B1E1C-DCB6-CE9E-5283-CBA275E1F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3" r="1" b="1"/>
          <a:stretch/>
        </p:blipFill>
        <p:spPr>
          <a:xfrm>
            <a:off x="474132" y="1304225"/>
            <a:ext cx="7896982" cy="42495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584E34A-514D-8567-C80F-A1E9C4931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3832"/>
          <a:stretch/>
        </p:blipFill>
        <p:spPr>
          <a:xfrm>
            <a:off x="9078686" y="674914"/>
            <a:ext cx="2264227" cy="217714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4F962DA-1484-57AC-EC10-C859F57FB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685" y="3686904"/>
            <a:ext cx="2264227" cy="227846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5C98DF-637F-6E29-F5AC-E455D84C1BEF}"/>
              </a:ext>
            </a:extLst>
          </p:cNvPr>
          <p:cNvSpPr txBox="1"/>
          <p:nvPr/>
        </p:nvSpPr>
        <p:spPr>
          <a:xfrm>
            <a:off x="9078684" y="2885107"/>
            <a:ext cx="226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App </a:t>
            </a:r>
            <a:r>
              <a:rPr lang="pt-PT" b="1" dirty="0" err="1"/>
              <a:t>Store</a:t>
            </a:r>
            <a:endParaRPr lang="pt-PT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8B2A84-4752-2D83-D343-1F7EC50F8B6A}"/>
              </a:ext>
            </a:extLst>
          </p:cNvPr>
          <p:cNvSpPr txBox="1"/>
          <p:nvPr/>
        </p:nvSpPr>
        <p:spPr>
          <a:xfrm>
            <a:off x="9078684" y="5998420"/>
            <a:ext cx="226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Google Play</a:t>
            </a:r>
          </a:p>
        </p:txBody>
      </p:sp>
    </p:spTree>
    <p:extLst>
      <p:ext uri="{BB962C8B-B14F-4D97-AF65-F5344CB8AC3E}">
        <p14:creationId xmlns:p14="http://schemas.microsoft.com/office/powerpoint/2010/main" val="3171874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Viajar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599A4AF-346C-584C-E600-DC1E098AB1DC}"/>
              </a:ext>
            </a:extLst>
          </p:cNvPr>
          <p:cNvGrpSpPr/>
          <p:nvPr/>
        </p:nvGrpSpPr>
        <p:grpSpPr>
          <a:xfrm>
            <a:off x="398830" y="2608248"/>
            <a:ext cx="11394341" cy="3053680"/>
            <a:chOff x="112576" y="2608247"/>
            <a:chExt cx="11394341" cy="305368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25DCBEA-225A-A651-16B3-9B15F1FA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4812" y="2608247"/>
              <a:ext cx="2290259" cy="3053678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BFA204C0-91BA-0986-36B7-C3F7DB8DF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834950" y="2989958"/>
              <a:ext cx="3053676" cy="2290258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E310525-9F93-1570-162C-8722FE0C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394026" y="2989958"/>
              <a:ext cx="3053678" cy="2290259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AD6810F-AFC0-2009-0296-C4A8A57CB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76" y="2608247"/>
              <a:ext cx="4071572" cy="3053679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94BD236-AFF0-D9C5-6069-534B98CB79D2}"/>
              </a:ext>
            </a:extLst>
          </p:cNvPr>
          <p:cNvSpPr txBox="1"/>
          <p:nvPr/>
        </p:nvSpPr>
        <p:spPr>
          <a:xfrm>
            <a:off x="398828" y="5748540"/>
            <a:ext cx="407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Londres, GB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419A77-32AE-DBC4-156F-E632823E62F7}"/>
              </a:ext>
            </a:extLst>
          </p:cNvPr>
          <p:cNvSpPr txBox="1"/>
          <p:nvPr/>
        </p:nvSpPr>
        <p:spPr>
          <a:xfrm>
            <a:off x="4621066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Barcelona, 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AD6BB64-8FCF-D965-3980-69DFD774634D}"/>
              </a:ext>
            </a:extLst>
          </p:cNvPr>
          <p:cNvSpPr txBox="1"/>
          <p:nvPr/>
        </p:nvSpPr>
        <p:spPr>
          <a:xfrm>
            <a:off x="7061990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Amesterdão, NL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BA6A3F4-3CD6-D62E-382F-F1567DAD8C62}"/>
              </a:ext>
            </a:extLst>
          </p:cNvPr>
          <p:cNvSpPr txBox="1"/>
          <p:nvPr/>
        </p:nvSpPr>
        <p:spPr>
          <a:xfrm>
            <a:off x="9502913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Groningen, NL</a:t>
            </a:r>
          </a:p>
        </p:txBody>
      </p:sp>
    </p:spTree>
    <p:extLst>
      <p:ext uri="{BB962C8B-B14F-4D97-AF65-F5344CB8AC3E}">
        <p14:creationId xmlns:p14="http://schemas.microsoft.com/office/powerpoint/2010/main" val="219704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D47E8-8826-080D-3272-685B08AAC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6997"/>
            <a:ext cx="9144000" cy="1012966"/>
          </a:xfrm>
        </p:spPr>
        <p:txBody>
          <a:bodyPr/>
          <a:lstStyle/>
          <a:p>
            <a:r>
              <a:rPr lang="pt-PT" i="1" dirty="0" err="1"/>
              <a:t>Hello</a:t>
            </a:r>
            <a:r>
              <a:rPr lang="pt-PT" i="1" dirty="0"/>
              <a:t> </a:t>
            </a:r>
            <a:r>
              <a:rPr lang="pt-PT" i="1" dirty="0" err="1"/>
              <a:t>World</a:t>
            </a:r>
            <a:endParaRPr lang="pt-PT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D38A2-7BDF-E31C-6A97-83F381046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1003"/>
            <a:ext cx="9144000" cy="1655762"/>
          </a:xfrm>
        </p:spPr>
        <p:txBody>
          <a:bodyPr/>
          <a:lstStyle/>
          <a:p>
            <a:r>
              <a:rPr lang="pt-PT" sz="3200" b="0" i="0" u="none" strike="noStrike" dirty="0">
                <a:effectLst/>
              </a:rPr>
              <a:t>Computação em Ambiente M</a:t>
            </a:r>
            <a:r>
              <a:rPr lang="pt-PT" sz="3200" dirty="0"/>
              <a:t>óvel</a:t>
            </a:r>
            <a:endParaRPr lang="pt-PT" sz="3200" b="0" i="0" u="none" strike="noStrike" dirty="0">
              <a:effectLst/>
            </a:endParaRPr>
          </a:p>
          <a:p>
            <a:r>
              <a:rPr lang="pt-PT" sz="2400" b="0" i="0" u="none" strike="noStrike" dirty="0">
                <a:effectLst/>
              </a:rPr>
              <a:t>Mestrado em Engenharia de Telecomunicações e Informática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60207-F488-66A6-0819-A84F29E0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738" y="0"/>
            <a:ext cx="1770262" cy="8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EA604B-867B-77F0-B3BB-14FAE862FA4A}"/>
              </a:ext>
            </a:extLst>
          </p:cNvPr>
          <p:cNvSpPr txBox="1"/>
          <p:nvPr/>
        </p:nvSpPr>
        <p:spPr>
          <a:xfrm>
            <a:off x="3048000" y="627056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dirty="0"/>
              <a:t>20 de outubro de 2022</a:t>
            </a:r>
          </a:p>
        </p:txBody>
      </p:sp>
    </p:spTree>
    <p:extLst>
      <p:ext uri="{BB962C8B-B14F-4D97-AF65-F5344CB8AC3E}">
        <p14:creationId xmlns:p14="http://schemas.microsoft.com/office/powerpoint/2010/main" val="72148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Desporto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153247-3985-5192-2A4A-4EE3F8A79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8" r="10669"/>
          <a:stretch/>
        </p:blipFill>
        <p:spPr>
          <a:xfrm rot="5400000">
            <a:off x="6745366" y="2517667"/>
            <a:ext cx="3132488" cy="33064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005070-6CEF-0FF1-F40A-2C26CABE2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74" y="2604669"/>
            <a:ext cx="3160266" cy="31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4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Zeus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3939AE7-7842-845E-72F6-00936303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15" y="2604669"/>
            <a:ext cx="4090825" cy="306811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26054D-A8A3-268B-22D9-208EAAE4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58" y="2604668"/>
            <a:ext cx="4090827" cy="30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1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Ideia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57CBB0-22BC-5D6B-38EA-47E8A49C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2081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1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CF025-F7C1-D702-F143-CAAA5078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Ideia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61009-002B-7866-922A-FF248F4F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03" y="2146553"/>
            <a:ext cx="2145794" cy="25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7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38A19DFF-8413-781F-AEE1-98F416401648}"/>
              </a:ext>
            </a:extLst>
          </p:cNvPr>
          <p:cNvSpPr/>
          <p:nvPr/>
        </p:nvSpPr>
        <p:spPr>
          <a:xfrm>
            <a:off x="6825111" y="2836137"/>
            <a:ext cx="3472442" cy="1185726"/>
          </a:xfrm>
          <a:prstGeom prst="roundRect">
            <a:avLst/>
          </a:prstGeom>
          <a:solidFill>
            <a:srgbClr val="76A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CF025-F7C1-D702-F143-CAAA5078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API’s</a:t>
            </a:r>
            <a:endParaRPr lang="pt-PT" dirty="0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B1497956-BC2E-F05A-6A05-89A7BC29B4A5}"/>
              </a:ext>
            </a:extLst>
          </p:cNvPr>
          <p:cNvSpPr/>
          <p:nvPr/>
        </p:nvSpPr>
        <p:spPr>
          <a:xfrm>
            <a:off x="1894449" y="2836137"/>
            <a:ext cx="3472442" cy="1185726"/>
          </a:xfrm>
          <a:prstGeom prst="roundRect">
            <a:avLst/>
          </a:prstGeom>
          <a:solidFill>
            <a:srgbClr val="EFF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AEB5D2B-0B0F-9C30-00A1-D0C71555F2C0}"/>
              </a:ext>
            </a:extLst>
          </p:cNvPr>
          <p:cNvGrpSpPr/>
          <p:nvPr/>
        </p:nvGrpSpPr>
        <p:grpSpPr>
          <a:xfrm>
            <a:off x="1934710" y="2967381"/>
            <a:ext cx="3391921" cy="923238"/>
            <a:chOff x="1056886" y="2805196"/>
            <a:chExt cx="3391921" cy="923238"/>
          </a:xfrm>
          <a:noFill/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629514C-1540-4FB6-1CBA-F2046C9450A2}"/>
                </a:ext>
              </a:extLst>
            </p:cNvPr>
            <p:cNvSpPr txBox="1"/>
            <p:nvPr/>
          </p:nvSpPr>
          <p:spPr>
            <a:xfrm>
              <a:off x="1056886" y="3389880"/>
              <a:ext cx="3391921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i="1" dirty="0"/>
                <a:t>“</a:t>
              </a:r>
              <a:r>
                <a:rPr lang="pt-PT" sz="1600" i="1" dirty="0" err="1"/>
                <a:t>Dogs</a:t>
              </a:r>
              <a:r>
                <a:rPr lang="pt-PT" sz="1600" i="1" dirty="0"/>
                <a:t> for </a:t>
              </a:r>
              <a:r>
                <a:rPr lang="pt-PT" sz="1600" i="1" dirty="0" err="1"/>
                <a:t>every</a:t>
              </a:r>
              <a:r>
                <a:rPr lang="pt-PT" sz="1600" i="1" dirty="0"/>
                <a:t> HTTP status </a:t>
              </a:r>
              <a:r>
                <a:rPr lang="pt-PT" sz="1600" i="1" dirty="0" err="1"/>
                <a:t>code</a:t>
              </a:r>
              <a:r>
                <a:rPr lang="pt-PT" sz="1600" i="1" dirty="0"/>
                <a:t>”</a:t>
              </a:r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219FAF1F-C88D-095F-4F74-3D9CFEA16D77}"/>
                </a:ext>
              </a:extLst>
            </p:cNvPr>
            <p:cNvGrpSpPr/>
            <p:nvPr/>
          </p:nvGrpSpPr>
          <p:grpSpPr>
            <a:xfrm>
              <a:off x="1770361" y="2805196"/>
              <a:ext cx="1964969" cy="523220"/>
              <a:chOff x="1634230" y="2780812"/>
              <a:chExt cx="1964969" cy="523220"/>
            </a:xfrm>
            <a:grpFill/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FC410774-C20C-AE82-18EB-EFDD9A34F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4230" y="2842275"/>
                <a:ext cx="416066" cy="400294"/>
              </a:xfrm>
              <a:prstGeom prst="rect">
                <a:avLst/>
              </a:prstGeom>
              <a:grpFill/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B9A650A-2501-DCE7-E1DA-37C37F3CC61B}"/>
                  </a:ext>
                </a:extLst>
              </p:cNvPr>
              <p:cNvSpPr txBox="1"/>
              <p:nvPr/>
            </p:nvSpPr>
            <p:spPr>
              <a:xfrm>
                <a:off x="2050296" y="2780812"/>
                <a:ext cx="154890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800" dirty="0" err="1">
                    <a:solidFill>
                      <a:srgbClr val="EA8392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http.dog</a:t>
                </a:r>
                <a:endParaRPr lang="pt-PT" sz="2800" dirty="0">
                  <a:solidFill>
                    <a:srgbClr val="EA839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1EDB712-D8AF-5C83-5777-40CC2D81B82B}"/>
              </a:ext>
            </a:extLst>
          </p:cNvPr>
          <p:cNvGrpSpPr/>
          <p:nvPr/>
        </p:nvGrpSpPr>
        <p:grpSpPr>
          <a:xfrm>
            <a:off x="6865371" y="2967381"/>
            <a:ext cx="3391921" cy="923238"/>
            <a:chOff x="1056888" y="2793872"/>
            <a:chExt cx="3391921" cy="923238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35DC64F-964E-715D-37C2-26F08BDC986A}"/>
                </a:ext>
              </a:extLst>
            </p:cNvPr>
            <p:cNvSpPr txBox="1"/>
            <p:nvPr/>
          </p:nvSpPr>
          <p:spPr>
            <a:xfrm>
              <a:off x="1056888" y="3378556"/>
              <a:ext cx="339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i="1" dirty="0"/>
                <a:t>“</a:t>
              </a:r>
              <a:r>
                <a:rPr lang="pt-PT" sz="1600" b="0" i="1" u="none" strike="noStrike" dirty="0" err="1">
                  <a:effectLst/>
                </a:rPr>
                <a:t>Let's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find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you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something</a:t>
              </a:r>
              <a:r>
                <a:rPr lang="pt-PT" sz="1600" b="0" i="1" u="none" strike="noStrike" dirty="0">
                  <a:effectLst/>
                </a:rPr>
                <a:t> to do</a:t>
              </a:r>
              <a:r>
                <a:rPr lang="pt-PT" sz="1600" i="1" dirty="0"/>
                <a:t>”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E9962F5-0D31-3F6D-30A6-CE2D5321604E}"/>
                </a:ext>
              </a:extLst>
            </p:cNvPr>
            <p:cNvSpPr txBox="1"/>
            <p:nvPr/>
          </p:nvSpPr>
          <p:spPr>
            <a:xfrm>
              <a:off x="1503168" y="2793872"/>
              <a:ext cx="2499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800" dirty="0" err="1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pt-PT" sz="2800" dirty="0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pt-PT" sz="2800" dirty="0" err="1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Bored</a:t>
              </a:r>
              <a:r>
                <a:rPr lang="pt-PT" sz="2800" dirty="0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API</a:t>
              </a:r>
            </a:p>
          </p:txBody>
        </p:sp>
      </p:grpSp>
      <p:pic>
        <p:nvPicPr>
          <p:cNvPr id="5" name="Imagem 4">
            <a:hlinkClick r:id="rId4"/>
            <a:extLst>
              <a:ext uri="{FF2B5EF4-FFF2-40B4-BE49-F238E27FC236}">
                <a16:creationId xmlns:a16="http://schemas.microsoft.com/office/drawing/2014/main" id="{FCEFD8B2-ABEC-0BB5-5C5B-337D19A68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188" y="2583655"/>
            <a:ext cx="517403" cy="517403"/>
          </a:xfrm>
          <a:prstGeom prst="rect">
            <a:avLst/>
          </a:prstGeom>
        </p:spPr>
      </p:pic>
      <p:pic>
        <p:nvPicPr>
          <p:cNvPr id="6" name="Imagem 5">
            <a:hlinkClick r:id="rId6"/>
            <a:extLst>
              <a:ext uri="{FF2B5EF4-FFF2-40B4-BE49-F238E27FC236}">
                <a16:creationId xmlns:a16="http://schemas.microsoft.com/office/drawing/2014/main" id="{E6126E82-D54A-66EB-8AB6-2ABC742A5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849" y="2583655"/>
            <a:ext cx="517403" cy="5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534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webextensions/webextension1.xml><?xml version="1.0" encoding="utf-8"?>
<we:webextension xmlns:we="http://schemas.microsoft.com/office/webextensions/webextension/2010/11" id="{523E3B63-42D8-7C45-8457-1D1876126D65}">
  <we:reference id="wa104295828" version="1.9.0.0" store="pt-PT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ocs.nativescript.org/ui-and-styling.html#absolutelayout&quot;,&quot;values&quot;:{},&quot;data&quot;:{&quot;uri&quot;:&quot;docs.nativescript.org/ui-and-styling.html#absolutelayout&quot;},&quot;secure&quot;:false}],&quot;name&quot;:&quot;docs.nativescript.org/ui-and-styling.html#absolutelayout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2CDB7BA-FC64-AA4F-836A-AC213F52BC7C}">
  <we:reference id="wa104295828" version="1.9.0.0" store="pt-PT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ocs.nativescript.org/environment-setup.html&quot;,&quot;values&quot;:{},&quot;data&quot;:{&quot;uri&quot;:&quot;docs.nativescript.org/environment-setup.html&quot;},&quot;secure&quot;:false}],&quot;name&quot;:&quot;docs.nativescript.org/environment-setup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1267</Words>
  <Application>Microsoft Macintosh PowerPoint</Application>
  <PresentationFormat>Ecrã Panorâmico</PresentationFormat>
  <Paragraphs>280</Paragraphs>
  <Slides>40</Slides>
  <Notes>38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Google Sans</vt:lpstr>
      <vt:lpstr>Helvetica Neue</vt:lpstr>
      <vt:lpstr>Lato</vt:lpstr>
      <vt:lpstr>Mortal Kombat Mythologies</vt:lpstr>
      <vt:lpstr>NewsGotT</vt:lpstr>
      <vt:lpstr>Oxygen</vt:lpstr>
      <vt:lpstr>Ubuntu</vt:lpstr>
      <vt:lpstr>Tema do Office</vt:lpstr>
      <vt:lpstr>Hello World</vt:lpstr>
      <vt:lpstr>Agenda</vt:lpstr>
      <vt:lpstr>Sobre mim</vt:lpstr>
      <vt:lpstr>Sobre mim - Hobbies</vt:lpstr>
      <vt:lpstr>Sobre mim - Hobbies</vt:lpstr>
      <vt:lpstr>Sobre mim - Hobbies</vt:lpstr>
      <vt:lpstr>Ideia</vt:lpstr>
      <vt:lpstr>Ideia</vt:lpstr>
      <vt:lpstr>API’s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Apresentação do PowerPoint</vt:lpstr>
      <vt:lpstr>Implementação</vt:lpstr>
      <vt:lpstr>Apresentação do PowerPoint</vt:lpstr>
      <vt:lpstr>Implementação</vt:lpstr>
      <vt:lpstr>Implementação</vt:lpstr>
      <vt:lpstr>Implementação</vt:lpstr>
      <vt:lpstr>Apresentação do PowerPoint</vt:lpstr>
      <vt:lpstr>Hello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em Ambiente Móvel</dc:title>
  <dc:creator>Lázaro Donato Martins Pinheiro</dc:creator>
  <cp:lastModifiedBy>Lázaro Donato Martins Pinheiro</cp:lastModifiedBy>
  <cp:revision>34</cp:revision>
  <dcterms:created xsi:type="dcterms:W3CDTF">2022-09-28T18:20:19Z</dcterms:created>
  <dcterms:modified xsi:type="dcterms:W3CDTF">2022-10-19T22:43:47Z</dcterms:modified>
</cp:coreProperties>
</file>